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0" r:id="rId4"/>
  </p:sldMasterIdLst>
  <p:notesMasterIdLst>
    <p:notesMasterId r:id="rId6"/>
  </p:notesMasterIdLst>
  <p:sldIdLst>
    <p:sldId id="2147482157" r:id="rId5"/>
  </p:sldIdLst>
  <p:sldSz cx="10058400" cy="77724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F93A01-4B6B-CCB3-8BB6-BCF70D335BED}" name="Beth DelGiacco" initials="BD" userId="S::BDelGiacco@argenx.com::41914415-a4f9-472c-9ee8-94ef38f49990" providerId="AD"/>
  <p188:author id="{8FB5B104-8440-8696-0DB0-E06E3F8FFC3C}" name="Stéphanie Dincq" initials="SD" userId="S::SDincq@argenx.com::29a612b0-f852-49b3-8254-c63111ed2d08" providerId="AD"/>
  <p188:author id="{4B9AA721-530D-0557-89BD-26968C89D33A}" name="Alexandra Roy" initials="AR" userId="S::aroy@argenx.com::4e9c6071-a92a-4277-bdd0-facc1075e3db" providerId="AD"/>
  <p188:author id="{8B206642-726E-9854-BB4A-9B579C38DF49}" name="Sunil Mehta" initials="SM" userId="S::smehta@argenx.com::e4d707de-882e-4595-9d1a-11c7d9127e06" providerId="AD"/>
  <p188:author id="{6C986F7E-F7B4-01B7-FF2A-BD91EFE8E8E1}" name="Malini Moorthy" initials="MM" userId="S::mmoorthy@argenx.com::cc7f3f9a-44a0-4396-94a7-546898790688" providerId="AD"/>
  <p188:author id="{60218CBE-E23F-F3C6-0DC1-7243FFE0A41B}" name="Karen Massey" initials="KM" userId="S::kmassey@argenx.com::88378d07-d5ca-4bcc-b972-e6e043a975f6" providerId="AD"/>
  <p188:author id="{37476ECF-46D5-A81F-2F1C-E657568A69F7}" name="Arash Mahajerin" initials="AM" userId="S::amahajerin@argenx.com::26563f39-203b-4e02-822d-f42e3be2f650" providerId="AD"/>
  <p188:author id="{0B4679E0-216F-2E36-11C7-30BFDFA173CF}" name="Lynn Elton" initials="LE" userId="S::lelton@argenx.com::bba0bffc-e7b9-49c9-b448-dba0e09b3e0a" providerId="AD"/>
  <p188:author id="{E0816AF0-0680-74EB-9062-92EFE28A5AF8}" name="Tiffanie Hargraves" initials="TH" userId="S::thargraves@argenx.com::bc29a38f-8359-4ca1-89aa-9cba25744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3F2"/>
    <a:srgbClr val="C3CEE1"/>
    <a:srgbClr val="E5ECF8"/>
    <a:srgbClr val="086E3C"/>
    <a:srgbClr val="333533"/>
    <a:srgbClr val="8BC049"/>
    <a:srgbClr val="10677C"/>
    <a:srgbClr val="C00000"/>
    <a:srgbClr val="086D3C"/>
    <a:srgbClr val="147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/>
    <p:restoredTop sz="94691"/>
  </p:normalViewPr>
  <p:slideViewPr>
    <p:cSldViewPr snapToGrid="0">
      <p:cViewPr>
        <p:scale>
          <a:sx n="100" d="100"/>
          <a:sy n="100" d="100"/>
        </p:scale>
        <p:origin x="264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6C555-7B8C-4F5B-8B90-2A6E14A02BBC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3065D-75D6-4C13-86F5-AE6AD14FA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7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9991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137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BE159-6C99-DB44-53FD-74D2E5A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9321717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aphic 13">
            <a:extLst>
              <a:ext uri="{FF2B5EF4-FFF2-40B4-BE49-F238E27FC236}">
                <a16:creationId xmlns:a16="http://schemas.microsoft.com/office/drawing/2014/main" id="{F196F4BB-BBA4-EACE-9074-954DDDDD59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30792" y="7203865"/>
            <a:ext cx="996816" cy="310896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D40C71C-18DD-FBEF-281B-643824D8C732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4075052-F1B4-935E-5FD1-6C11805189CD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7F3BF09-6C93-C0B0-B17A-50C9D4CAC377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65F02CE-49A4-338E-86DA-408C21F3975E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96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network&#10;&#10;Description automatically generated">
            <a:extLst>
              <a:ext uri="{FF2B5EF4-FFF2-40B4-BE49-F238E27FC236}">
                <a16:creationId xmlns:a16="http://schemas.microsoft.com/office/drawing/2014/main" id="{41016CA4-04B2-5094-EB32-8F3F1DEE2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8E1A8-2FB4-4DB1-8B74-1AF2430D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1C738A5-C44F-D654-1332-9E7C030059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474" y="3477430"/>
            <a:ext cx="1786848" cy="76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6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DBE159-6C99-DB44-53FD-74D2E5A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9321717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27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431EF20-F1A7-F159-CCBF-5C1DA24AC2C5}"/>
              </a:ext>
            </a:extLst>
          </p:cNvPr>
          <p:cNvSpPr/>
          <p:nvPr userDrawn="1"/>
        </p:nvSpPr>
        <p:spPr>
          <a:xfrm>
            <a:off x="380209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>
                <a:solidFill>
                  <a:schemeClr val="tx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6CAC467-71BF-0A07-8C59-48DC3705E4B1}"/>
              </a:ext>
            </a:extLst>
          </p:cNvPr>
          <p:cNvSpPr/>
          <p:nvPr userDrawn="1"/>
        </p:nvSpPr>
        <p:spPr>
          <a:xfrm>
            <a:off x="3577308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279FCFB-BEB3-F26F-7E87-4417B2AD4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578780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D6D31A5-2CD7-D06A-F822-824B5FFBDC6D}"/>
              </a:ext>
            </a:extLst>
          </p:cNvPr>
          <p:cNvSpPr/>
          <p:nvPr userDrawn="1"/>
        </p:nvSpPr>
        <p:spPr>
          <a:xfrm>
            <a:off x="6787949" y="2037034"/>
            <a:ext cx="2926994" cy="4568098"/>
          </a:xfrm>
          <a:prstGeom prst="roundRect">
            <a:avLst>
              <a:gd name="adj" fmla="val 3471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1440465-193D-D66E-4251-34C0A4944CB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89421" y="2368656"/>
            <a:ext cx="2937593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725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FC7B666-89F4-B563-3E04-72CD3012C047}"/>
              </a:ext>
            </a:extLst>
          </p:cNvPr>
          <p:cNvGrpSpPr/>
          <p:nvPr userDrawn="1"/>
        </p:nvGrpSpPr>
        <p:grpSpPr>
          <a:xfrm>
            <a:off x="380208" y="2032098"/>
            <a:ext cx="9346805" cy="4568099"/>
            <a:chOff x="460859" y="1401141"/>
            <a:chExt cx="12068794" cy="403067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9431EF20-F1A7-F159-CCBF-5C1DA24AC2C5}"/>
                </a:ext>
              </a:extLst>
            </p:cNvPr>
            <p:cNvSpPr/>
            <p:nvPr userDrawn="1"/>
          </p:nvSpPr>
          <p:spPr>
            <a:xfrm>
              <a:off x="460859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66CAC467-71BF-0A07-8C59-48DC3705E4B1}"/>
                </a:ext>
              </a:extLst>
            </p:cNvPr>
            <p:cNvSpPr/>
            <p:nvPr userDrawn="1"/>
          </p:nvSpPr>
          <p:spPr>
            <a:xfrm>
              <a:off x="3539183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D6D31A5-2CD7-D06A-F822-824B5FFBDC6D}"/>
                </a:ext>
              </a:extLst>
            </p:cNvPr>
            <p:cNvSpPr/>
            <p:nvPr userDrawn="1"/>
          </p:nvSpPr>
          <p:spPr>
            <a:xfrm>
              <a:off x="6630546" y="1401142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A3480FF-F54B-2039-A3E1-5E60B386E717}"/>
                </a:ext>
              </a:extLst>
            </p:cNvPr>
            <p:cNvSpPr/>
            <p:nvPr userDrawn="1"/>
          </p:nvSpPr>
          <p:spPr>
            <a:xfrm>
              <a:off x="9711399" y="1401141"/>
              <a:ext cx="2818254" cy="4030675"/>
            </a:xfrm>
            <a:prstGeom prst="roundRect">
              <a:avLst>
                <a:gd name="adj" fmla="val 3471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363722"/>
            <a:ext cx="2175541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279FCFB-BEB3-F26F-7E87-4417B2AD42F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742619" y="2363722"/>
            <a:ext cx="219921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1440465-193D-D66E-4251-34C0A4944CB8}"/>
              </a:ext>
            </a:extLst>
          </p:cNvPr>
          <p:cNvSpPr>
            <a:spLocks noGrp="1"/>
          </p:cNvSpPr>
          <p:nvPr userDrawn="1">
            <p:ph idx="14"/>
          </p:nvPr>
        </p:nvSpPr>
        <p:spPr>
          <a:xfrm>
            <a:off x="5165585" y="2363722"/>
            <a:ext cx="217682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CF882F-D86D-648A-0E6C-0CAA5788D81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3800" y="2363722"/>
            <a:ext cx="2176820" cy="3943887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23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80" y="353150"/>
            <a:ext cx="4674705" cy="12146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647521" cy="5333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F75B5CD-9F14-D8B1-238D-75A0C59B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802" y="0"/>
            <a:ext cx="5032598" cy="777240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44CF32E8-9D9F-C866-178E-37C355CA23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6AD782C-6EB1-1EFE-81C7-A82D9C892903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009B59A-85CF-42AA-1AB4-6CD2171512C5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EAB0AD4-4151-3968-37CB-93244D3D698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5B3E988-BABF-4476-8CD3-BE4FBD4191B1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2574265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5711389" cy="12146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5711388" cy="5333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A40480-9F39-5015-7406-FC6693541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333" y="-92117"/>
            <a:ext cx="3518505" cy="7945120"/>
          </a:xfrm>
          <a:solidFill>
            <a:schemeClr val="tx1"/>
          </a:solidFill>
          <a:ln w="15875">
            <a:gradFill>
              <a:gsLst>
                <a:gs pos="0">
                  <a:schemeClr val="bg1"/>
                </a:gs>
                <a:gs pos="33000">
                  <a:schemeClr val="accent2"/>
                </a:gs>
                <a:gs pos="79000">
                  <a:schemeClr val="accent3"/>
                </a:gs>
              </a:gsLst>
              <a:lin ang="2700000" scaled="0"/>
            </a:gra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15" name="Graphic 13">
            <a:extLst>
              <a:ext uri="{FF2B5EF4-FFF2-40B4-BE49-F238E27FC236}">
                <a16:creationId xmlns:a16="http://schemas.microsoft.com/office/drawing/2014/main" id="{E0DA0C78-2ECB-02B7-907F-C4231DA428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0B41E29-E528-8701-7461-127B0413D9D8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EBFFFA3-B6D8-3335-000D-02AF7448B473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0A2EEFD-2151-8530-B59A-54C032D07036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49FA4FC-B7C9-1B29-299C-303972438BA4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158880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2DC3DFF4-D5D6-35EF-D6F6-C09FAAC93621}"/>
              </a:ext>
            </a:extLst>
          </p:cNvPr>
          <p:cNvSpPr/>
          <p:nvPr userDrawn="1"/>
        </p:nvSpPr>
        <p:spPr>
          <a:xfrm rot="16200000">
            <a:off x="3655967" y="1369965"/>
            <a:ext cx="7772403" cy="5032465"/>
          </a:xfrm>
          <a:prstGeom prst="round2SameRect">
            <a:avLst>
              <a:gd name="adj1" fmla="val 4597"/>
              <a:gd name="adj2" fmla="val 0"/>
            </a:avLst>
          </a:prstGeom>
          <a:solidFill>
            <a:srgbClr val="0A43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336468"/>
            <a:ext cx="4647521" cy="7213863"/>
          </a:xfr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CBF5FC-5331-2881-367B-961F6965D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4931" y="0"/>
            <a:ext cx="4647521" cy="7772400"/>
          </a:xfrm>
        </p:spPr>
        <p:txBody>
          <a:bodyPr anchor="ctr">
            <a:normAutofit/>
          </a:bodyPr>
          <a:lstStyle>
            <a:lvl1pPr marL="0" indent="0">
              <a:buNone/>
              <a:defRPr sz="5440" b="1" spc="-170">
                <a:solidFill>
                  <a:srgbClr val="CCDFE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aphic 13">
            <a:extLst>
              <a:ext uri="{FF2B5EF4-FFF2-40B4-BE49-F238E27FC236}">
                <a16:creationId xmlns:a16="http://schemas.microsoft.com/office/drawing/2014/main" id="{BF6360C6-D61F-87C5-792F-C2C71B00DD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40E507C-8413-DA38-0728-002BD5E12A2D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6839A4-25FF-8335-A543-EE98CCC905F7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D959C2B-B0B2-7293-9FA6-EF204BE6F7AA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46277D-41CD-22B2-7D70-00B1FF68A5D6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29578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39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aphic 13">
            <a:extLst>
              <a:ext uri="{FF2B5EF4-FFF2-40B4-BE49-F238E27FC236}">
                <a16:creationId xmlns:a16="http://schemas.microsoft.com/office/drawing/2014/main" id="{6BD0B515-2AEC-4DA8-1402-F8BF3F699C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17104" y="7106270"/>
            <a:ext cx="822373" cy="352349"/>
            <a:chOff x="2711450" y="2374562"/>
            <a:chExt cx="6773320" cy="2112525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EBC0ACE-7137-6B52-6BE4-E0E93455318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F144680-EB5C-988C-81FA-CE3FD6E8994C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284CEA3-8F09-EDC9-99FC-EDE09EC9487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CBFB880-C92F-245C-C491-F8FCD4F9352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967C150-5B2A-FFC5-9C2D-281BFA2A634E}"/>
              </a:ext>
            </a:extLst>
          </p:cNvPr>
          <p:cNvSpPr/>
          <p:nvPr userDrawn="1"/>
        </p:nvSpPr>
        <p:spPr>
          <a:xfrm>
            <a:off x="5086068" y="2690581"/>
            <a:ext cx="4646913" cy="3278679"/>
          </a:xfrm>
          <a:prstGeom prst="roundRect">
            <a:avLst>
              <a:gd name="adj" fmla="val 3471"/>
            </a:avLst>
          </a:prstGeom>
          <a:solidFill>
            <a:schemeClr val="accent3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AD1DACC-AAC9-35ED-39AB-99D9409654A1}"/>
              </a:ext>
            </a:extLst>
          </p:cNvPr>
          <p:cNvSpPr/>
          <p:nvPr userDrawn="1"/>
        </p:nvSpPr>
        <p:spPr>
          <a:xfrm>
            <a:off x="314325" y="2690581"/>
            <a:ext cx="4646913" cy="3278679"/>
          </a:xfrm>
          <a:prstGeom prst="roundRect">
            <a:avLst>
              <a:gd name="adj" fmla="val 3471"/>
            </a:avLst>
          </a:prstGeom>
          <a:solidFill>
            <a:schemeClr val="accent3"/>
          </a:solidFill>
          <a:ln>
            <a:noFill/>
          </a:ln>
          <a:effectLst>
            <a:outerShdw blurRad="190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07579E4-9F6D-8E63-6902-D01237880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80" y="2707244"/>
            <a:ext cx="4506999" cy="32315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BAE460-7AB4-0F27-6C3E-14B814469C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54102" y="2707244"/>
            <a:ext cx="4504920" cy="32315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41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AD0D49-213E-E04F-994B-2B33827E8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9530" y="7358592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74A46B-A859-492E-B897-35239A00ED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5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1FB272-D671-7E81-5C5C-CC86F2E19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CDFEF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645510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47"/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B472AE32-5289-D9FE-54B2-9EAA97FE6EE6}"/>
              </a:ext>
            </a:extLst>
          </p:cNvPr>
          <p:cNvGrpSpPr/>
          <p:nvPr/>
        </p:nvGrpSpPr>
        <p:grpSpPr>
          <a:xfrm>
            <a:off x="4622405" y="7108541"/>
            <a:ext cx="817072" cy="350078"/>
            <a:chOff x="2711450" y="2374562"/>
            <a:chExt cx="6773320" cy="211252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FFF2D38-9F62-8F37-BC7F-135118AC5CAE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E71C6F-15E4-AB1C-DFCA-E483F6E2E833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6989961-6C23-367C-CE81-E1C2364BFBE7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3B5C4E-45D0-193E-0232-E003695F1B2F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6D996C4-0DDB-C750-1220-0DA7858ABDEC}"/>
              </a:ext>
            </a:extLst>
          </p:cNvPr>
          <p:cNvSpPr/>
          <p:nvPr userDrawn="1"/>
        </p:nvSpPr>
        <p:spPr>
          <a:xfrm>
            <a:off x="5277952" y="1906830"/>
            <a:ext cx="4491910" cy="4700747"/>
          </a:xfrm>
          <a:prstGeom prst="roundRect">
            <a:avLst>
              <a:gd name="adj" fmla="val 2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0CA3C6-7D89-F3D5-4665-AD7575F356E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6695" y="2818791"/>
            <a:ext cx="4496105" cy="289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413" b="1" spc="-340"/>
            </a:lvl1pPr>
            <a:lvl2pPr marL="518145" indent="0" algn="ctr">
              <a:buNone/>
              <a:defRPr/>
            </a:lvl2pPr>
            <a:lvl3pPr marL="1036290" indent="0" algn="ctr">
              <a:buNone/>
              <a:defRPr/>
            </a:lvl3pPr>
            <a:lvl4pPr marL="1554434" indent="0" algn="ctr">
              <a:buNone/>
              <a:defRPr/>
            </a:lvl4pPr>
            <a:lvl5pPr marL="2072579" indent="0" algn="ctr">
              <a:buNone/>
              <a:defRPr/>
            </a:lvl5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03394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23D6247-64D5-2F23-25CF-6AC05CA51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45964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4647520" cy="1214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4261949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3D55F0B-A189-E0E7-444F-5A650D0810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5802" y="0"/>
            <a:ext cx="5032598" cy="777240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2C81FBDF-1474-523D-25AF-9F46DD561A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EE3984-A92F-A42B-8EAF-666D76DBBAE5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7481D06-C49D-DEFB-2EC8-4AE6E03CE3DA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4686FAD-D48E-BE0C-6ED6-1BD336438D9E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8531382-AC4E-460C-708E-B5AC4B26465A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184270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AA3AA-2E0E-28DA-7A3D-6C1C65C3F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30603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1F5C56-ADB6-BA13-56D4-7BC553E1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680" y="353150"/>
            <a:ext cx="5711389" cy="12146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F59A-C26C-4677-E14B-6294962D1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79" y="1920991"/>
            <a:ext cx="5711388" cy="5333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65C3-0C2C-DC4D-E9E9-F9BB85C8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A40480-9F39-5015-7406-FC6693541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15333" y="-92117"/>
            <a:ext cx="3518505" cy="7945120"/>
          </a:xfrm>
          <a:solidFill>
            <a:schemeClr val="tx1"/>
          </a:solidFill>
          <a:ln w="158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587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aphic 13">
            <a:extLst>
              <a:ext uri="{FF2B5EF4-FFF2-40B4-BE49-F238E27FC236}">
                <a16:creationId xmlns:a16="http://schemas.microsoft.com/office/drawing/2014/main" id="{C9E8A732-09A3-1ADE-A09F-A1C54EF59C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F00423C-49EE-7CCA-7206-0209E0DCCDAF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96F881E-AF08-D357-8EE3-E977011BFAC6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chemeClr val="bg1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11CBB8B-75E8-67AE-8970-0941A1758B0A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06FD6A0-E415-F769-511F-B9228397FC0C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4057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network&#10;&#10;Description automatically generated">
            <a:extLst>
              <a:ext uri="{FF2B5EF4-FFF2-40B4-BE49-F238E27FC236}">
                <a16:creationId xmlns:a16="http://schemas.microsoft.com/office/drawing/2014/main" id="{87F60AC2-BEAF-2D65-F6C8-9109787B6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206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A17B22B-B05C-0DFD-14AD-845E6F227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726" y="3548925"/>
            <a:ext cx="2165876" cy="6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2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541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540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13">
            <a:extLst>
              <a:ext uri="{FF2B5EF4-FFF2-40B4-BE49-F238E27FC236}">
                <a16:creationId xmlns:a16="http://schemas.microsoft.com/office/drawing/2014/main" id="{048B9708-822F-3FF5-4F51-5900B3EFB83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9788" y="7106270"/>
            <a:ext cx="822373" cy="352349"/>
            <a:chOff x="2711450" y="2374562"/>
            <a:chExt cx="6773320" cy="211252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E6F9961-3D63-5D5F-5966-8EAA260850C3}"/>
                </a:ext>
              </a:extLst>
            </p:cNvPr>
            <p:cNvSpPr/>
            <p:nvPr/>
          </p:nvSpPr>
          <p:spPr>
            <a:xfrm>
              <a:off x="8573052" y="3474772"/>
              <a:ext cx="456033" cy="454877"/>
            </a:xfrm>
            <a:custGeom>
              <a:avLst/>
              <a:gdLst>
                <a:gd name="connsiteX0" fmla="*/ 0 w 456033"/>
                <a:gd name="connsiteY0" fmla="*/ 227344 h 454877"/>
                <a:gd name="connsiteX1" fmla="*/ 227922 w 456033"/>
                <a:gd name="connsiteY1" fmla="*/ 454877 h 454877"/>
                <a:gd name="connsiteX2" fmla="*/ 456034 w 456033"/>
                <a:gd name="connsiteY2" fmla="*/ 227534 h 454877"/>
                <a:gd name="connsiteX3" fmla="*/ 228112 w 456033"/>
                <a:gd name="connsiteY3" fmla="*/ 0 h 454877"/>
                <a:gd name="connsiteX4" fmla="*/ 227922 w 456033"/>
                <a:gd name="connsiteY4" fmla="*/ 0 h 454877"/>
                <a:gd name="connsiteX5" fmla="*/ 0 w 456033"/>
                <a:gd name="connsiteY5" fmla="*/ 227344 h 45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033" h="454877">
                  <a:moveTo>
                    <a:pt x="0" y="227344"/>
                  </a:moveTo>
                  <a:cubicBezTo>
                    <a:pt x="-52" y="352955"/>
                    <a:pt x="101991" y="454825"/>
                    <a:pt x="227922" y="454877"/>
                  </a:cubicBezTo>
                  <a:cubicBezTo>
                    <a:pt x="353852" y="454930"/>
                    <a:pt x="455981" y="353145"/>
                    <a:pt x="456034" y="227534"/>
                  </a:cubicBezTo>
                  <a:cubicBezTo>
                    <a:pt x="456086" y="101923"/>
                    <a:pt x="354043" y="52"/>
                    <a:pt x="228112" y="0"/>
                  </a:cubicBezTo>
                  <a:cubicBezTo>
                    <a:pt x="228049" y="0"/>
                    <a:pt x="227986" y="0"/>
                    <a:pt x="227922" y="0"/>
                  </a:cubicBezTo>
                  <a:cubicBezTo>
                    <a:pt x="102044" y="0"/>
                    <a:pt x="0" y="101785"/>
                    <a:pt x="0" y="227344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9AAC09E-8922-38FC-DE70-3F72DE3C86EA}"/>
                </a:ext>
              </a:extLst>
            </p:cNvPr>
            <p:cNvSpPr/>
            <p:nvPr/>
          </p:nvSpPr>
          <p:spPr>
            <a:xfrm>
              <a:off x="2711450" y="3258064"/>
              <a:ext cx="5423467" cy="1229023"/>
            </a:xfrm>
            <a:custGeom>
              <a:avLst/>
              <a:gdLst>
                <a:gd name="connsiteX0" fmla="*/ 420808 w 5423467"/>
                <a:gd name="connsiteY0" fmla="*/ 175968 h 1229023"/>
                <a:gd name="connsiteX1" fmla="*/ 545717 w 5423467"/>
                <a:gd name="connsiteY1" fmla="*/ 200469 h 1229023"/>
                <a:gd name="connsiteX2" fmla="*/ 579134 w 5423467"/>
                <a:gd name="connsiteY2" fmla="*/ 298852 h 1229023"/>
                <a:gd name="connsiteX3" fmla="*/ 579134 w 5423467"/>
                <a:gd name="connsiteY3" fmla="*/ 351367 h 1229023"/>
                <a:gd name="connsiteX4" fmla="*/ 255436 w 5423467"/>
                <a:gd name="connsiteY4" fmla="*/ 351367 h 1229023"/>
                <a:gd name="connsiteX5" fmla="*/ 66644 w 5423467"/>
                <a:gd name="connsiteY5" fmla="*/ 407775 h 1229023"/>
                <a:gd name="connsiteX6" fmla="*/ 0 w 5423467"/>
                <a:gd name="connsiteY6" fmla="*/ 567505 h 1229023"/>
                <a:gd name="connsiteX7" fmla="*/ 0 w 5423467"/>
                <a:gd name="connsiteY7" fmla="*/ 655251 h 1229023"/>
                <a:gd name="connsiteX8" fmla="*/ 76164 w 5423467"/>
                <a:gd name="connsiteY8" fmla="*/ 838722 h 1229023"/>
                <a:gd name="connsiteX9" fmla="*/ 273335 w 5423467"/>
                <a:gd name="connsiteY9" fmla="*/ 904532 h 1229023"/>
                <a:gd name="connsiteX10" fmla="*/ 602459 w 5423467"/>
                <a:gd name="connsiteY10" fmla="*/ 753539 h 1229023"/>
                <a:gd name="connsiteX11" fmla="*/ 625404 w 5423467"/>
                <a:gd name="connsiteY11" fmla="*/ 885254 h 1229023"/>
                <a:gd name="connsiteX12" fmla="*/ 793917 w 5423467"/>
                <a:gd name="connsiteY12" fmla="*/ 885254 h 1229023"/>
                <a:gd name="connsiteX13" fmla="*/ 793917 w 5423467"/>
                <a:gd name="connsiteY13" fmla="*/ 300561 h 1229023"/>
                <a:gd name="connsiteX14" fmla="*/ 715659 w 5423467"/>
                <a:gd name="connsiteY14" fmla="*/ 67140 h 1229023"/>
                <a:gd name="connsiteX15" fmla="*/ 470029 w 5423467"/>
                <a:gd name="connsiteY15" fmla="*/ 665 h 1229023"/>
                <a:gd name="connsiteX16" fmla="*/ 38749 w 5423467"/>
                <a:gd name="connsiteY16" fmla="*/ 42734 h 1229023"/>
                <a:gd name="connsiteX17" fmla="*/ 59884 w 5423467"/>
                <a:gd name="connsiteY17" fmla="*/ 193821 h 1229023"/>
                <a:gd name="connsiteX18" fmla="*/ 420808 w 5423467"/>
                <a:gd name="connsiteY18" fmla="*/ 176348 h 1229023"/>
                <a:gd name="connsiteX19" fmla="*/ 233253 w 5423467"/>
                <a:gd name="connsiteY19" fmla="*/ 523916 h 1229023"/>
                <a:gd name="connsiteX20" fmla="*/ 304562 w 5423467"/>
                <a:gd name="connsiteY20" fmla="*/ 497611 h 1229023"/>
                <a:gd name="connsiteX21" fmla="*/ 579134 w 5423467"/>
                <a:gd name="connsiteY21" fmla="*/ 497611 h 1229023"/>
                <a:gd name="connsiteX22" fmla="*/ 579134 w 5423467"/>
                <a:gd name="connsiteY22" fmla="*/ 631131 h 1229023"/>
                <a:gd name="connsiteX23" fmla="*/ 325697 w 5423467"/>
                <a:gd name="connsiteY23" fmla="*/ 732932 h 1229023"/>
                <a:gd name="connsiteX24" fmla="*/ 213070 w 5423467"/>
                <a:gd name="connsiteY24" fmla="*/ 627617 h 1229023"/>
                <a:gd name="connsiteX25" fmla="*/ 213070 w 5423467"/>
                <a:gd name="connsiteY25" fmla="*/ 594190 h 1229023"/>
                <a:gd name="connsiteX26" fmla="*/ 233253 w 5423467"/>
                <a:gd name="connsiteY26" fmla="*/ 523916 h 1229023"/>
                <a:gd name="connsiteX27" fmla="*/ 1531378 w 5423467"/>
                <a:gd name="connsiteY27" fmla="*/ 0 h 1229023"/>
                <a:gd name="connsiteX28" fmla="*/ 1175786 w 5423467"/>
                <a:gd name="connsiteY28" fmla="*/ 150993 h 1229023"/>
                <a:gd name="connsiteX29" fmla="*/ 1156745 w 5423467"/>
                <a:gd name="connsiteY29" fmla="*/ 24596 h 1229023"/>
                <a:gd name="connsiteX30" fmla="*/ 989184 w 5423467"/>
                <a:gd name="connsiteY30" fmla="*/ 24596 h 1229023"/>
                <a:gd name="connsiteX31" fmla="*/ 989184 w 5423467"/>
                <a:gd name="connsiteY31" fmla="*/ 885064 h 1229023"/>
                <a:gd name="connsiteX32" fmla="*/ 1203967 w 5423467"/>
                <a:gd name="connsiteY32" fmla="*/ 885064 h 1229023"/>
                <a:gd name="connsiteX33" fmla="*/ 1203967 w 5423467"/>
                <a:gd name="connsiteY33" fmla="*/ 277295 h 1229023"/>
                <a:gd name="connsiteX34" fmla="*/ 1489583 w 5423467"/>
                <a:gd name="connsiteY34" fmla="*/ 199994 h 1229023"/>
                <a:gd name="connsiteX35" fmla="*/ 1551181 w 5423467"/>
                <a:gd name="connsiteY35" fmla="*/ 199994 h 1229023"/>
                <a:gd name="connsiteX36" fmla="*/ 1573554 w 5423467"/>
                <a:gd name="connsiteY36" fmla="*/ 0 h 1229023"/>
                <a:gd name="connsiteX37" fmla="*/ 2551503 w 5423467"/>
                <a:gd name="connsiteY37" fmla="*/ 24881 h 1229023"/>
                <a:gd name="connsiteX38" fmla="*/ 2278645 w 5423467"/>
                <a:gd name="connsiteY38" fmla="*/ 24881 h 1229023"/>
                <a:gd name="connsiteX39" fmla="*/ 2062053 w 5423467"/>
                <a:gd name="connsiteY39" fmla="*/ 0 h 1229023"/>
                <a:gd name="connsiteX40" fmla="*/ 1757395 w 5423467"/>
                <a:gd name="connsiteY40" fmla="*/ 63246 h 1229023"/>
                <a:gd name="connsiteX41" fmla="*/ 1671139 w 5423467"/>
                <a:gd name="connsiteY41" fmla="*/ 279194 h 1229023"/>
                <a:gd name="connsiteX42" fmla="*/ 1792621 w 5423467"/>
                <a:gd name="connsiteY42" fmla="*/ 511001 h 1229023"/>
                <a:gd name="connsiteX43" fmla="*/ 1721313 w 5423467"/>
                <a:gd name="connsiteY43" fmla="*/ 636543 h 1229023"/>
                <a:gd name="connsiteX44" fmla="*/ 1769677 w 5423467"/>
                <a:gd name="connsiteY44" fmla="*/ 776140 h 1229023"/>
                <a:gd name="connsiteX45" fmla="*/ 1665808 w 5423467"/>
                <a:gd name="connsiteY45" fmla="*/ 856955 h 1229023"/>
                <a:gd name="connsiteX46" fmla="*/ 1634105 w 5423467"/>
                <a:gd name="connsiteY46" fmla="*/ 965784 h 1229023"/>
                <a:gd name="connsiteX47" fmla="*/ 1727501 w 5423467"/>
                <a:gd name="connsiteY47" fmla="*/ 1172045 h 1229023"/>
                <a:gd name="connsiteX48" fmla="*/ 2070811 w 5423467"/>
                <a:gd name="connsiteY48" fmla="*/ 1229024 h 1229023"/>
                <a:gd name="connsiteX49" fmla="*/ 2411361 w 5423467"/>
                <a:gd name="connsiteY49" fmla="*/ 1170241 h 1229023"/>
                <a:gd name="connsiteX50" fmla="*/ 2505519 w 5423467"/>
                <a:gd name="connsiteY50" fmla="*/ 953343 h 1229023"/>
                <a:gd name="connsiteX51" fmla="*/ 2450110 w 5423467"/>
                <a:gd name="connsiteY51" fmla="*/ 779559 h 1229023"/>
                <a:gd name="connsiteX52" fmla="*/ 2268077 w 5423467"/>
                <a:gd name="connsiteY52" fmla="*/ 702733 h 1229023"/>
                <a:gd name="connsiteX53" fmla="*/ 1952947 w 5423467"/>
                <a:gd name="connsiteY53" fmla="*/ 658765 h 1229023"/>
                <a:gd name="connsiteX54" fmla="*/ 1893158 w 5423467"/>
                <a:gd name="connsiteY54" fmla="*/ 614037 h 1229023"/>
                <a:gd name="connsiteX55" fmla="*/ 1901917 w 5423467"/>
                <a:gd name="connsiteY55" fmla="*/ 542909 h 1229023"/>
                <a:gd name="connsiteX56" fmla="*/ 2060434 w 5423467"/>
                <a:gd name="connsiteY56" fmla="*/ 555159 h 1229023"/>
                <a:gd name="connsiteX57" fmla="*/ 2363092 w 5423467"/>
                <a:gd name="connsiteY57" fmla="*/ 491059 h 1229023"/>
                <a:gd name="connsiteX58" fmla="*/ 2449348 w 5423467"/>
                <a:gd name="connsiteY58" fmla="*/ 277770 h 1229023"/>
                <a:gd name="connsiteX59" fmla="*/ 2426499 w 5423467"/>
                <a:gd name="connsiteY59" fmla="*/ 140832 h 1229023"/>
                <a:gd name="connsiteX60" fmla="*/ 2539127 w 5423467"/>
                <a:gd name="connsiteY60" fmla="*/ 128581 h 1229023"/>
                <a:gd name="connsiteX61" fmla="*/ 1866691 w 5423467"/>
                <a:gd name="connsiteY61" fmla="*/ 277770 h 1229023"/>
                <a:gd name="connsiteX62" fmla="*/ 1908962 w 5423467"/>
                <a:gd name="connsiteY62" fmla="*/ 178627 h 1229023"/>
                <a:gd name="connsiteX63" fmla="*/ 2060434 w 5423467"/>
                <a:gd name="connsiteY63" fmla="*/ 151278 h 1229023"/>
                <a:gd name="connsiteX64" fmla="*/ 2210859 w 5423467"/>
                <a:gd name="connsiteY64" fmla="*/ 178627 h 1229023"/>
                <a:gd name="connsiteX65" fmla="*/ 2252178 w 5423467"/>
                <a:gd name="connsiteY65" fmla="*/ 277770 h 1229023"/>
                <a:gd name="connsiteX66" fmla="*/ 2210859 w 5423467"/>
                <a:gd name="connsiteY66" fmla="*/ 377862 h 1229023"/>
                <a:gd name="connsiteX67" fmla="*/ 2060434 w 5423467"/>
                <a:gd name="connsiteY67" fmla="*/ 406351 h 1229023"/>
                <a:gd name="connsiteX68" fmla="*/ 1908962 w 5423467"/>
                <a:gd name="connsiteY68" fmla="*/ 377862 h 1229023"/>
                <a:gd name="connsiteX69" fmla="*/ 1866691 w 5423467"/>
                <a:gd name="connsiteY69" fmla="*/ 277770 h 1229023"/>
                <a:gd name="connsiteX70" fmla="*/ 2273313 w 5423467"/>
                <a:gd name="connsiteY70" fmla="*/ 877467 h 1229023"/>
                <a:gd name="connsiteX71" fmla="*/ 2299780 w 5423467"/>
                <a:gd name="connsiteY71" fmla="*/ 944986 h 1229023"/>
                <a:gd name="connsiteX72" fmla="*/ 2255796 w 5423467"/>
                <a:gd name="connsiteY72" fmla="*/ 1038146 h 1229023"/>
                <a:gd name="connsiteX73" fmla="*/ 2069193 w 5423467"/>
                <a:gd name="connsiteY73" fmla="*/ 1059133 h 1229023"/>
                <a:gd name="connsiteX74" fmla="*/ 1883352 w 5423467"/>
                <a:gd name="connsiteY74" fmla="*/ 1038906 h 1229023"/>
                <a:gd name="connsiteX75" fmla="*/ 1840224 w 5423467"/>
                <a:gd name="connsiteY75" fmla="*/ 943182 h 1229023"/>
                <a:gd name="connsiteX76" fmla="*/ 1906868 w 5423467"/>
                <a:gd name="connsiteY76" fmla="*/ 822103 h 1229023"/>
                <a:gd name="connsiteX77" fmla="*/ 2153355 w 5423467"/>
                <a:gd name="connsiteY77" fmla="*/ 851922 h 1229023"/>
                <a:gd name="connsiteX78" fmla="*/ 2273028 w 5423467"/>
                <a:gd name="connsiteY78" fmla="*/ 877467 h 1229023"/>
                <a:gd name="connsiteX79" fmla="*/ 3430534 w 5423467"/>
                <a:gd name="connsiteY79" fmla="*/ 298852 h 1229023"/>
                <a:gd name="connsiteX80" fmla="*/ 3337138 w 5423467"/>
                <a:gd name="connsiteY80" fmla="*/ 75022 h 1229023"/>
                <a:gd name="connsiteX81" fmla="*/ 3038288 w 5423467"/>
                <a:gd name="connsiteY81" fmla="*/ 0 h 1229023"/>
                <a:gd name="connsiteX82" fmla="*/ 2717827 w 5423467"/>
                <a:gd name="connsiteY82" fmla="*/ 100947 h 1229023"/>
                <a:gd name="connsiteX83" fmla="*/ 2621003 w 5423467"/>
                <a:gd name="connsiteY83" fmla="*/ 453358 h 1229023"/>
                <a:gd name="connsiteX84" fmla="*/ 2719541 w 5423467"/>
                <a:gd name="connsiteY84" fmla="*/ 802825 h 1229023"/>
                <a:gd name="connsiteX85" fmla="*/ 3052759 w 5423467"/>
                <a:gd name="connsiteY85" fmla="*/ 906431 h 1229023"/>
                <a:gd name="connsiteX86" fmla="*/ 3408351 w 5423467"/>
                <a:gd name="connsiteY86" fmla="*/ 848503 h 1229023"/>
                <a:gd name="connsiteX87" fmla="*/ 3389310 w 5423467"/>
                <a:gd name="connsiteY87" fmla="*/ 711470 h 1229023"/>
                <a:gd name="connsiteX88" fmla="*/ 3079512 w 5423467"/>
                <a:gd name="connsiteY88" fmla="*/ 732552 h 1229023"/>
                <a:gd name="connsiteX89" fmla="*/ 2912237 w 5423467"/>
                <a:gd name="connsiteY89" fmla="*/ 694566 h 1229023"/>
                <a:gd name="connsiteX90" fmla="*/ 2848925 w 5423467"/>
                <a:gd name="connsiteY90" fmla="*/ 544334 h 1229023"/>
                <a:gd name="connsiteX91" fmla="*/ 3201185 w 5423467"/>
                <a:gd name="connsiteY91" fmla="*/ 544334 h 1229023"/>
                <a:gd name="connsiteX92" fmla="*/ 3431772 w 5423467"/>
                <a:gd name="connsiteY92" fmla="*/ 298567 h 1229023"/>
                <a:gd name="connsiteX93" fmla="*/ 2892243 w 5423467"/>
                <a:gd name="connsiteY93" fmla="*/ 215188 h 1229023"/>
                <a:gd name="connsiteX94" fmla="*/ 3047999 w 5423467"/>
                <a:gd name="connsiteY94" fmla="*/ 168656 h 1229023"/>
                <a:gd name="connsiteX95" fmla="*/ 3181763 w 5423467"/>
                <a:gd name="connsiteY95" fmla="*/ 197145 h 1229023"/>
                <a:gd name="connsiteX96" fmla="*/ 3217941 w 5423467"/>
                <a:gd name="connsiteY96" fmla="*/ 295338 h 1229023"/>
                <a:gd name="connsiteX97" fmla="*/ 3140539 w 5423467"/>
                <a:gd name="connsiteY97" fmla="*/ 395430 h 1229023"/>
                <a:gd name="connsiteX98" fmla="*/ 2844641 w 5423467"/>
                <a:gd name="connsiteY98" fmla="*/ 395430 h 1229023"/>
                <a:gd name="connsiteX99" fmla="*/ 2891291 w 5423467"/>
                <a:gd name="connsiteY99" fmla="*/ 215473 h 1229023"/>
                <a:gd name="connsiteX100" fmla="*/ 3587623 w 5423467"/>
                <a:gd name="connsiteY100" fmla="*/ 24881 h 1229023"/>
                <a:gd name="connsiteX101" fmla="*/ 3587623 w 5423467"/>
                <a:gd name="connsiteY101" fmla="*/ 885349 h 1229023"/>
                <a:gd name="connsiteX102" fmla="*/ 3802407 w 5423467"/>
                <a:gd name="connsiteY102" fmla="*/ 885349 h 1229023"/>
                <a:gd name="connsiteX103" fmla="*/ 3802407 w 5423467"/>
                <a:gd name="connsiteY103" fmla="*/ 286506 h 1229023"/>
                <a:gd name="connsiteX104" fmla="*/ 3963399 w 5423467"/>
                <a:gd name="connsiteY104" fmla="*/ 205787 h 1229023"/>
                <a:gd name="connsiteX105" fmla="*/ 4085833 w 5423467"/>
                <a:gd name="connsiteY105" fmla="*/ 181191 h 1229023"/>
                <a:gd name="connsiteX106" fmla="*/ 4157998 w 5423467"/>
                <a:gd name="connsiteY106" fmla="*/ 206642 h 1229023"/>
                <a:gd name="connsiteX107" fmla="*/ 4177039 w 5423467"/>
                <a:gd name="connsiteY107" fmla="*/ 304075 h 1229023"/>
                <a:gd name="connsiteX108" fmla="*/ 4177039 w 5423467"/>
                <a:gd name="connsiteY108" fmla="*/ 885349 h 1229023"/>
                <a:gd name="connsiteX109" fmla="*/ 4391632 w 5423467"/>
                <a:gd name="connsiteY109" fmla="*/ 885349 h 1229023"/>
                <a:gd name="connsiteX110" fmla="*/ 4391632 w 5423467"/>
                <a:gd name="connsiteY110" fmla="*/ 239594 h 1229023"/>
                <a:gd name="connsiteX111" fmla="*/ 4330130 w 5423467"/>
                <a:gd name="connsiteY111" fmla="*/ 62201 h 1229023"/>
                <a:gd name="connsiteX112" fmla="*/ 4154476 w 5423467"/>
                <a:gd name="connsiteY112" fmla="*/ 0 h 1229023"/>
                <a:gd name="connsiteX113" fmla="*/ 3781176 w 5423467"/>
                <a:gd name="connsiteY113" fmla="*/ 150993 h 1229023"/>
                <a:gd name="connsiteX114" fmla="*/ 3767180 w 5423467"/>
                <a:gd name="connsiteY114" fmla="*/ 24596 h 1229023"/>
                <a:gd name="connsiteX115" fmla="*/ 5198212 w 5423467"/>
                <a:gd name="connsiteY115" fmla="*/ 885349 h 1229023"/>
                <a:gd name="connsiteX116" fmla="*/ 5423468 w 5423467"/>
                <a:gd name="connsiteY116" fmla="*/ 885349 h 1229023"/>
                <a:gd name="connsiteX117" fmla="*/ 5150609 w 5423467"/>
                <a:gd name="connsiteY117" fmla="*/ 442722 h 1229023"/>
                <a:gd name="connsiteX118" fmla="*/ 5402332 w 5423467"/>
                <a:gd name="connsiteY118" fmla="*/ 24881 h 1229023"/>
                <a:gd name="connsiteX119" fmla="*/ 5179171 w 5423467"/>
                <a:gd name="connsiteY119" fmla="*/ 24881 h 1229023"/>
                <a:gd name="connsiteX120" fmla="*/ 4983714 w 5423467"/>
                <a:gd name="connsiteY120" fmla="*/ 362098 h 1229023"/>
                <a:gd name="connsiteX121" fmla="*/ 4955153 w 5423467"/>
                <a:gd name="connsiteY121" fmla="*/ 362098 h 1229023"/>
                <a:gd name="connsiteX122" fmla="*/ 4760267 w 5423467"/>
                <a:gd name="connsiteY122" fmla="*/ 24881 h 1229023"/>
                <a:gd name="connsiteX123" fmla="*/ 4536440 w 5423467"/>
                <a:gd name="connsiteY123" fmla="*/ 24881 h 1229023"/>
                <a:gd name="connsiteX124" fmla="*/ 4788258 w 5423467"/>
                <a:gd name="connsiteY124" fmla="*/ 442722 h 1229023"/>
                <a:gd name="connsiteX125" fmla="*/ 4515304 w 5423467"/>
                <a:gd name="connsiteY125" fmla="*/ 885349 h 1229023"/>
                <a:gd name="connsiteX126" fmla="*/ 4740655 w 5423467"/>
                <a:gd name="connsiteY126" fmla="*/ 885349 h 1229023"/>
                <a:gd name="connsiteX127" fmla="*/ 4957247 w 5423467"/>
                <a:gd name="connsiteY127" fmla="*/ 516509 h 1229023"/>
                <a:gd name="connsiteX128" fmla="*/ 4981811 w 5423467"/>
                <a:gd name="connsiteY128" fmla="*/ 516509 h 122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423467" h="1229023">
                  <a:moveTo>
                    <a:pt x="420808" y="175968"/>
                  </a:moveTo>
                  <a:cubicBezTo>
                    <a:pt x="482945" y="175968"/>
                    <a:pt x="524581" y="184135"/>
                    <a:pt x="545717" y="200469"/>
                  </a:cubicBezTo>
                  <a:cubicBezTo>
                    <a:pt x="566853" y="216803"/>
                    <a:pt x="577992" y="249597"/>
                    <a:pt x="579134" y="298852"/>
                  </a:cubicBezTo>
                  <a:lnTo>
                    <a:pt x="579134" y="351367"/>
                  </a:lnTo>
                  <a:lnTo>
                    <a:pt x="255436" y="351367"/>
                  </a:lnTo>
                  <a:cubicBezTo>
                    <a:pt x="174004" y="351367"/>
                    <a:pt x="111073" y="370170"/>
                    <a:pt x="66644" y="407775"/>
                  </a:cubicBezTo>
                  <a:cubicBezTo>
                    <a:pt x="22215" y="445381"/>
                    <a:pt x="0" y="498624"/>
                    <a:pt x="0" y="567505"/>
                  </a:cubicBezTo>
                  <a:lnTo>
                    <a:pt x="0" y="655251"/>
                  </a:lnTo>
                  <a:cubicBezTo>
                    <a:pt x="0" y="733628"/>
                    <a:pt x="25388" y="794785"/>
                    <a:pt x="76164" y="838722"/>
                  </a:cubicBezTo>
                  <a:cubicBezTo>
                    <a:pt x="126940" y="882658"/>
                    <a:pt x="192664" y="904595"/>
                    <a:pt x="273335" y="904532"/>
                  </a:cubicBezTo>
                  <a:cubicBezTo>
                    <a:pt x="402433" y="904532"/>
                    <a:pt x="512141" y="854201"/>
                    <a:pt x="602459" y="753539"/>
                  </a:cubicBezTo>
                  <a:lnTo>
                    <a:pt x="625404" y="885254"/>
                  </a:lnTo>
                  <a:lnTo>
                    <a:pt x="793917" y="885254"/>
                  </a:lnTo>
                  <a:lnTo>
                    <a:pt x="793917" y="300561"/>
                  </a:lnTo>
                  <a:cubicBezTo>
                    <a:pt x="793917" y="189327"/>
                    <a:pt x="767831" y="111519"/>
                    <a:pt x="715659" y="67140"/>
                  </a:cubicBezTo>
                  <a:cubicBezTo>
                    <a:pt x="663486" y="22760"/>
                    <a:pt x="581609" y="601"/>
                    <a:pt x="470029" y="665"/>
                  </a:cubicBezTo>
                  <a:cubicBezTo>
                    <a:pt x="325282" y="1507"/>
                    <a:pt x="180917" y="15589"/>
                    <a:pt x="38749" y="42734"/>
                  </a:cubicBezTo>
                  <a:lnTo>
                    <a:pt x="59884" y="193821"/>
                  </a:lnTo>
                  <a:cubicBezTo>
                    <a:pt x="210055" y="182236"/>
                    <a:pt x="330363" y="176411"/>
                    <a:pt x="420808" y="176348"/>
                  </a:cubicBezTo>
                  <a:moveTo>
                    <a:pt x="233253" y="523916"/>
                  </a:moveTo>
                  <a:cubicBezTo>
                    <a:pt x="246677" y="507677"/>
                    <a:pt x="270478" y="498751"/>
                    <a:pt x="304562" y="497611"/>
                  </a:cubicBezTo>
                  <a:lnTo>
                    <a:pt x="579134" y="497611"/>
                  </a:lnTo>
                  <a:lnTo>
                    <a:pt x="579134" y="631131"/>
                  </a:lnTo>
                  <a:cubicBezTo>
                    <a:pt x="495861" y="698998"/>
                    <a:pt x="411382" y="732932"/>
                    <a:pt x="325697" y="732932"/>
                  </a:cubicBezTo>
                  <a:cubicBezTo>
                    <a:pt x="250612" y="732932"/>
                    <a:pt x="213070" y="697827"/>
                    <a:pt x="213070" y="627617"/>
                  </a:cubicBezTo>
                  <a:lnTo>
                    <a:pt x="213070" y="594190"/>
                  </a:lnTo>
                  <a:cubicBezTo>
                    <a:pt x="213070" y="563706"/>
                    <a:pt x="219829" y="540345"/>
                    <a:pt x="233253" y="523916"/>
                  </a:cubicBezTo>
                  <a:moveTo>
                    <a:pt x="1531378" y="0"/>
                  </a:moveTo>
                  <a:cubicBezTo>
                    <a:pt x="1417512" y="0"/>
                    <a:pt x="1298982" y="50331"/>
                    <a:pt x="1175786" y="150993"/>
                  </a:cubicBezTo>
                  <a:lnTo>
                    <a:pt x="1156745" y="24596"/>
                  </a:lnTo>
                  <a:lnTo>
                    <a:pt x="989184" y="24596"/>
                  </a:lnTo>
                  <a:lnTo>
                    <a:pt x="989184" y="885064"/>
                  </a:lnTo>
                  <a:lnTo>
                    <a:pt x="1203967" y="885064"/>
                  </a:lnTo>
                  <a:lnTo>
                    <a:pt x="1203967" y="277295"/>
                  </a:lnTo>
                  <a:cubicBezTo>
                    <a:pt x="1333065" y="225824"/>
                    <a:pt x="1428271" y="200057"/>
                    <a:pt x="1489583" y="199994"/>
                  </a:cubicBezTo>
                  <a:lnTo>
                    <a:pt x="1551181" y="199994"/>
                  </a:lnTo>
                  <a:lnTo>
                    <a:pt x="1573554" y="0"/>
                  </a:lnTo>
                  <a:close/>
                  <a:moveTo>
                    <a:pt x="2551503" y="24881"/>
                  </a:moveTo>
                  <a:lnTo>
                    <a:pt x="2278645" y="24881"/>
                  </a:lnTo>
                  <a:cubicBezTo>
                    <a:pt x="2219871" y="8294"/>
                    <a:pt x="2147674" y="0"/>
                    <a:pt x="2062053" y="0"/>
                  </a:cubicBezTo>
                  <a:cubicBezTo>
                    <a:pt x="1916706" y="0"/>
                    <a:pt x="1815153" y="21082"/>
                    <a:pt x="1757395" y="63246"/>
                  </a:cubicBezTo>
                  <a:cubicBezTo>
                    <a:pt x="1699638" y="105410"/>
                    <a:pt x="1670886" y="177393"/>
                    <a:pt x="1671139" y="279194"/>
                  </a:cubicBezTo>
                  <a:cubicBezTo>
                    <a:pt x="1671139" y="395113"/>
                    <a:pt x="1711634" y="472382"/>
                    <a:pt x="1792621" y="511001"/>
                  </a:cubicBezTo>
                  <a:cubicBezTo>
                    <a:pt x="1751493" y="537971"/>
                    <a:pt x="1727723" y="579818"/>
                    <a:pt x="1721313" y="636543"/>
                  </a:cubicBezTo>
                  <a:cubicBezTo>
                    <a:pt x="1714902" y="693269"/>
                    <a:pt x="1731024" y="739801"/>
                    <a:pt x="1769677" y="776140"/>
                  </a:cubicBezTo>
                  <a:cubicBezTo>
                    <a:pt x="1721567" y="801844"/>
                    <a:pt x="1686944" y="828782"/>
                    <a:pt x="1665808" y="856955"/>
                  </a:cubicBezTo>
                  <a:cubicBezTo>
                    <a:pt x="1644672" y="885444"/>
                    <a:pt x="1634105" y="921245"/>
                    <a:pt x="1634105" y="965784"/>
                  </a:cubicBezTo>
                  <a:cubicBezTo>
                    <a:pt x="1634105" y="1065306"/>
                    <a:pt x="1665237" y="1134060"/>
                    <a:pt x="1727501" y="1172045"/>
                  </a:cubicBezTo>
                  <a:cubicBezTo>
                    <a:pt x="1789765" y="1210031"/>
                    <a:pt x="1904202" y="1229024"/>
                    <a:pt x="2070811" y="1229024"/>
                  </a:cubicBezTo>
                  <a:cubicBezTo>
                    <a:pt x="2235073" y="1229024"/>
                    <a:pt x="2348589" y="1209430"/>
                    <a:pt x="2411361" y="1170241"/>
                  </a:cubicBezTo>
                  <a:cubicBezTo>
                    <a:pt x="2474133" y="1131053"/>
                    <a:pt x="2505519" y="1058753"/>
                    <a:pt x="2505519" y="953343"/>
                  </a:cubicBezTo>
                  <a:cubicBezTo>
                    <a:pt x="2505519" y="877372"/>
                    <a:pt x="2487049" y="819444"/>
                    <a:pt x="2450110" y="779559"/>
                  </a:cubicBezTo>
                  <a:cubicBezTo>
                    <a:pt x="2413170" y="739674"/>
                    <a:pt x="2352492" y="714066"/>
                    <a:pt x="2268077" y="702733"/>
                  </a:cubicBezTo>
                  <a:lnTo>
                    <a:pt x="1952947" y="658765"/>
                  </a:lnTo>
                  <a:cubicBezTo>
                    <a:pt x="1921244" y="655346"/>
                    <a:pt x="1901346" y="640342"/>
                    <a:pt x="1893158" y="614037"/>
                  </a:cubicBezTo>
                  <a:cubicBezTo>
                    <a:pt x="1884574" y="590287"/>
                    <a:pt x="1887825" y="563881"/>
                    <a:pt x="1901917" y="542909"/>
                  </a:cubicBezTo>
                  <a:cubicBezTo>
                    <a:pt x="1954253" y="551951"/>
                    <a:pt x="2007327" y="556053"/>
                    <a:pt x="2060434" y="555159"/>
                  </a:cubicBezTo>
                  <a:cubicBezTo>
                    <a:pt x="2204766" y="555159"/>
                    <a:pt x="2305651" y="533793"/>
                    <a:pt x="2363092" y="491059"/>
                  </a:cubicBezTo>
                  <a:cubicBezTo>
                    <a:pt x="2420533" y="448325"/>
                    <a:pt x="2449285" y="377228"/>
                    <a:pt x="2449348" y="277770"/>
                  </a:cubicBezTo>
                  <a:cubicBezTo>
                    <a:pt x="2450595" y="231085"/>
                    <a:pt x="2442838" y="184596"/>
                    <a:pt x="2426499" y="140832"/>
                  </a:cubicBezTo>
                  <a:lnTo>
                    <a:pt x="2539127" y="128581"/>
                  </a:lnTo>
                  <a:close/>
                  <a:moveTo>
                    <a:pt x="1866691" y="277770"/>
                  </a:moveTo>
                  <a:cubicBezTo>
                    <a:pt x="1866691" y="229844"/>
                    <a:pt x="1880782" y="196797"/>
                    <a:pt x="1908962" y="178627"/>
                  </a:cubicBezTo>
                  <a:cubicBezTo>
                    <a:pt x="1937143" y="160457"/>
                    <a:pt x="1987634" y="151341"/>
                    <a:pt x="2060434" y="151278"/>
                  </a:cubicBezTo>
                  <a:cubicBezTo>
                    <a:pt x="2133076" y="151278"/>
                    <a:pt x="2183344" y="160774"/>
                    <a:pt x="2210859" y="178627"/>
                  </a:cubicBezTo>
                  <a:cubicBezTo>
                    <a:pt x="2238373" y="196480"/>
                    <a:pt x="2252178" y="229813"/>
                    <a:pt x="2252178" y="277770"/>
                  </a:cubicBezTo>
                  <a:cubicBezTo>
                    <a:pt x="2252178" y="325726"/>
                    <a:pt x="2238373" y="359154"/>
                    <a:pt x="2210859" y="377862"/>
                  </a:cubicBezTo>
                  <a:cubicBezTo>
                    <a:pt x="2183344" y="396569"/>
                    <a:pt x="2133076" y="406351"/>
                    <a:pt x="2060434" y="406351"/>
                  </a:cubicBezTo>
                  <a:cubicBezTo>
                    <a:pt x="1987792" y="406351"/>
                    <a:pt x="1937143" y="396854"/>
                    <a:pt x="1908962" y="377862"/>
                  </a:cubicBezTo>
                  <a:cubicBezTo>
                    <a:pt x="1880782" y="358869"/>
                    <a:pt x="1866691" y="325821"/>
                    <a:pt x="1866691" y="277770"/>
                  </a:cubicBezTo>
                  <a:moveTo>
                    <a:pt x="2273313" y="877467"/>
                  </a:moveTo>
                  <a:cubicBezTo>
                    <a:pt x="2291022" y="886963"/>
                    <a:pt x="2299780" y="909850"/>
                    <a:pt x="2299780" y="944986"/>
                  </a:cubicBezTo>
                  <a:cubicBezTo>
                    <a:pt x="2299780" y="993038"/>
                    <a:pt x="2285024" y="1023996"/>
                    <a:pt x="2255796" y="1038146"/>
                  </a:cubicBezTo>
                  <a:cubicBezTo>
                    <a:pt x="2226567" y="1052296"/>
                    <a:pt x="2164208" y="1059133"/>
                    <a:pt x="2069193" y="1059133"/>
                  </a:cubicBezTo>
                  <a:cubicBezTo>
                    <a:pt x="1974178" y="1059133"/>
                    <a:pt x="1912199" y="1052391"/>
                    <a:pt x="1883352" y="1038906"/>
                  </a:cubicBezTo>
                  <a:cubicBezTo>
                    <a:pt x="1854505" y="1025421"/>
                    <a:pt x="1840224" y="993608"/>
                    <a:pt x="1840224" y="943182"/>
                  </a:cubicBezTo>
                  <a:cubicBezTo>
                    <a:pt x="1840224" y="903487"/>
                    <a:pt x="1862439" y="863127"/>
                    <a:pt x="1906868" y="822103"/>
                  </a:cubicBezTo>
                  <a:lnTo>
                    <a:pt x="2153355" y="851922"/>
                  </a:lnTo>
                  <a:cubicBezTo>
                    <a:pt x="2215524" y="858949"/>
                    <a:pt x="2255510" y="867401"/>
                    <a:pt x="2273028" y="877467"/>
                  </a:cubicBezTo>
                  <a:moveTo>
                    <a:pt x="3430534" y="298852"/>
                  </a:moveTo>
                  <a:cubicBezTo>
                    <a:pt x="3430534" y="199329"/>
                    <a:pt x="3399402" y="124719"/>
                    <a:pt x="3337138" y="75022"/>
                  </a:cubicBezTo>
                  <a:cubicBezTo>
                    <a:pt x="3274874" y="25324"/>
                    <a:pt x="3175257" y="317"/>
                    <a:pt x="3038288" y="0"/>
                  </a:cubicBezTo>
                  <a:cubicBezTo>
                    <a:pt x="2889197" y="0"/>
                    <a:pt x="2782376" y="33649"/>
                    <a:pt x="2717827" y="100947"/>
                  </a:cubicBezTo>
                  <a:cubicBezTo>
                    <a:pt x="2653278" y="168245"/>
                    <a:pt x="2621003" y="285715"/>
                    <a:pt x="2621003" y="453358"/>
                  </a:cubicBezTo>
                  <a:cubicBezTo>
                    <a:pt x="2621003" y="617266"/>
                    <a:pt x="2653849" y="733755"/>
                    <a:pt x="2719541" y="802825"/>
                  </a:cubicBezTo>
                  <a:cubicBezTo>
                    <a:pt x="2785232" y="871896"/>
                    <a:pt x="2896305" y="906431"/>
                    <a:pt x="3052759" y="906431"/>
                  </a:cubicBezTo>
                  <a:cubicBezTo>
                    <a:pt x="3208896" y="906431"/>
                    <a:pt x="3327427" y="887122"/>
                    <a:pt x="3408351" y="848503"/>
                  </a:cubicBezTo>
                  <a:lnTo>
                    <a:pt x="3389310" y="711470"/>
                  </a:lnTo>
                  <a:cubicBezTo>
                    <a:pt x="3286541" y="724483"/>
                    <a:pt x="3183101" y="731522"/>
                    <a:pt x="3079512" y="732552"/>
                  </a:cubicBezTo>
                  <a:cubicBezTo>
                    <a:pt x="3002015" y="732552"/>
                    <a:pt x="2946257" y="719890"/>
                    <a:pt x="2912237" y="694566"/>
                  </a:cubicBezTo>
                  <a:cubicBezTo>
                    <a:pt x="2878248" y="669306"/>
                    <a:pt x="2857113" y="619355"/>
                    <a:pt x="2848925" y="544334"/>
                  </a:cubicBezTo>
                  <a:lnTo>
                    <a:pt x="3201185" y="544334"/>
                  </a:lnTo>
                  <a:cubicBezTo>
                    <a:pt x="3354846" y="544334"/>
                    <a:pt x="3431709" y="462411"/>
                    <a:pt x="3431772" y="298567"/>
                  </a:cubicBezTo>
                  <a:moveTo>
                    <a:pt x="2892243" y="215188"/>
                  </a:moveTo>
                  <a:cubicBezTo>
                    <a:pt x="2920868" y="184103"/>
                    <a:pt x="2972787" y="168593"/>
                    <a:pt x="3047999" y="168656"/>
                  </a:cubicBezTo>
                  <a:cubicBezTo>
                    <a:pt x="3112548" y="168656"/>
                    <a:pt x="3157136" y="178152"/>
                    <a:pt x="3181763" y="197145"/>
                  </a:cubicBezTo>
                  <a:cubicBezTo>
                    <a:pt x="3206389" y="216138"/>
                    <a:pt x="3218449" y="248869"/>
                    <a:pt x="3217941" y="295338"/>
                  </a:cubicBezTo>
                  <a:cubicBezTo>
                    <a:pt x="3217941" y="362066"/>
                    <a:pt x="3192140" y="395430"/>
                    <a:pt x="3140539" y="395430"/>
                  </a:cubicBezTo>
                  <a:lnTo>
                    <a:pt x="2844641" y="395430"/>
                  </a:lnTo>
                  <a:cubicBezTo>
                    <a:pt x="2846926" y="306480"/>
                    <a:pt x="2862476" y="246495"/>
                    <a:pt x="2891291" y="215473"/>
                  </a:cubicBezTo>
                  <a:moveTo>
                    <a:pt x="3587623" y="24881"/>
                  </a:moveTo>
                  <a:lnTo>
                    <a:pt x="3587623" y="885349"/>
                  </a:lnTo>
                  <a:lnTo>
                    <a:pt x="3802407" y="885349"/>
                  </a:lnTo>
                  <a:lnTo>
                    <a:pt x="3802407" y="286506"/>
                  </a:lnTo>
                  <a:cubicBezTo>
                    <a:pt x="3854166" y="255976"/>
                    <a:pt x="3907955" y="229007"/>
                    <a:pt x="3963399" y="205787"/>
                  </a:cubicBezTo>
                  <a:cubicBezTo>
                    <a:pt x="4002280" y="189927"/>
                    <a:pt x="4043828" y="181581"/>
                    <a:pt x="4085833" y="181191"/>
                  </a:cubicBezTo>
                  <a:cubicBezTo>
                    <a:pt x="4120964" y="181191"/>
                    <a:pt x="4145050" y="189738"/>
                    <a:pt x="4157998" y="206642"/>
                  </a:cubicBezTo>
                  <a:cubicBezTo>
                    <a:pt x="4170946" y="223545"/>
                    <a:pt x="4177039" y="256118"/>
                    <a:pt x="4177039" y="304075"/>
                  </a:cubicBezTo>
                  <a:lnTo>
                    <a:pt x="4177039" y="885349"/>
                  </a:lnTo>
                  <a:lnTo>
                    <a:pt x="4391632" y="885349"/>
                  </a:lnTo>
                  <a:lnTo>
                    <a:pt x="4391632" y="239594"/>
                  </a:lnTo>
                  <a:cubicBezTo>
                    <a:pt x="4391632" y="162293"/>
                    <a:pt x="4371132" y="103163"/>
                    <a:pt x="4330130" y="62201"/>
                  </a:cubicBezTo>
                  <a:cubicBezTo>
                    <a:pt x="4289128" y="21240"/>
                    <a:pt x="4230577" y="507"/>
                    <a:pt x="4154476" y="0"/>
                  </a:cubicBezTo>
                  <a:cubicBezTo>
                    <a:pt x="4039341" y="0"/>
                    <a:pt x="3914907" y="50331"/>
                    <a:pt x="3781176" y="150993"/>
                  </a:cubicBezTo>
                  <a:lnTo>
                    <a:pt x="3767180" y="24596"/>
                  </a:lnTo>
                  <a:close/>
                  <a:moveTo>
                    <a:pt x="5198212" y="885349"/>
                  </a:moveTo>
                  <a:lnTo>
                    <a:pt x="5423468" y="885349"/>
                  </a:lnTo>
                  <a:lnTo>
                    <a:pt x="5150609" y="442722"/>
                  </a:lnTo>
                  <a:lnTo>
                    <a:pt x="5402332" y="24881"/>
                  </a:lnTo>
                  <a:lnTo>
                    <a:pt x="5179171" y="24881"/>
                  </a:lnTo>
                  <a:lnTo>
                    <a:pt x="4983714" y="362098"/>
                  </a:lnTo>
                  <a:lnTo>
                    <a:pt x="4955153" y="362098"/>
                  </a:lnTo>
                  <a:lnTo>
                    <a:pt x="4760267" y="24881"/>
                  </a:lnTo>
                  <a:lnTo>
                    <a:pt x="4536440" y="24881"/>
                  </a:lnTo>
                  <a:lnTo>
                    <a:pt x="4788258" y="442722"/>
                  </a:lnTo>
                  <a:lnTo>
                    <a:pt x="4515304" y="885349"/>
                  </a:lnTo>
                  <a:lnTo>
                    <a:pt x="4740655" y="885349"/>
                  </a:lnTo>
                  <a:lnTo>
                    <a:pt x="4957247" y="516509"/>
                  </a:lnTo>
                  <a:lnTo>
                    <a:pt x="4981811" y="516509"/>
                  </a:lnTo>
                  <a:close/>
                </a:path>
              </a:pathLst>
            </a:custGeom>
            <a:solidFill>
              <a:srgbClr val="5A5A5A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4770F42-8778-4E7E-E835-83876F381F8F}"/>
                </a:ext>
              </a:extLst>
            </p:cNvPr>
            <p:cNvSpPr/>
            <p:nvPr/>
          </p:nvSpPr>
          <p:spPr>
            <a:xfrm>
              <a:off x="8347606" y="2374899"/>
              <a:ext cx="1137163" cy="909012"/>
            </a:xfrm>
            <a:custGeom>
              <a:avLst/>
              <a:gdLst>
                <a:gd name="connsiteX0" fmla="*/ 909306 w 1137163"/>
                <a:gd name="connsiteY0" fmla="*/ 0 h 909012"/>
                <a:gd name="connsiteX1" fmla="*/ 746505 w 1137163"/>
                <a:gd name="connsiteY1" fmla="*/ 68184 h 909012"/>
                <a:gd name="connsiteX2" fmla="*/ 277047 w 1137163"/>
                <a:gd name="connsiteY2" fmla="*/ 536072 h 909012"/>
                <a:gd name="connsiteX3" fmla="*/ 277047 w 1137163"/>
                <a:gd name="connsiteY3" fmla="*/ 536072 h 909012"/>
                <a:gd name="connsiteX4" fmla="*/ 0 w 1137163"/>
                <a:gd name="connsiteY4" fmla="*/ 550791 h 909012"/>
                <a:gd name="connsiteX5" fmla="*/ 131764 w 1137163"/>
                <a:gd name="connsiteY5" fmla="*/ 682126 h 909012"/>
                <a:gd name="connsiteX6" fmla="*/ 131764 w 1137163"/>
                <a:gd name="connsiteY6" fmla="*/ 682126 h 909012"/>
                <a:gd name="connsiteX7" fmla="*/ 295803 w 1137163"/>
                <a:gd name="connsiteY7" fmla="*/ 845844 h 909012"/>
                <a:gd name="connsiteX8" fmla="*/ 615122 w 1137163"/>
                <a:gd name="connsiteY8" fmla="*/ 841856 h 909012"/>
                <a:gd name="connsiteX9" fmla="*/ 615122 w 1137163"/>
                <a:gd name="connsiteY9" fmla="*/ 841856 h 909012"/>
                <a:gd name="connsiteX10" fmla="*/ 1067538 w 1137163"/>
                <a:gd name="connsiteY10" fmla="*/ 390777 h 909012"/>
                <a:gd name="connsiteX11" fmla="*/ 1073281 w 1137163"/>
                <a:gd name="connsiteY11" fmla="*/ 69450 h 909012"/>
                <a:gd name="connsiteX12" fmla="*/ 909306 w 1137163"/>
                <a:gd name="connsiteY12" fmla="*/ 0 h 90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7163" h="909012">
                  <a:moveTo>
                    <a:pt x="909306" y="0"/>
                  </a:moveTo>
                  <a:cubicBezTo>
                    <a:pt x="848048" y="-67"/>
                    <a:pt x="789353" y="24515"/>
                    <a:pt x="746505" y="68184"/>
                  </a:cubicBezTo>
                  <a:lnTo>
                    <a:pt x="277047" y="536072"/>
                  </a:lnTo>
                  <a:lnTo>
                    <a:pt x="277047" y="536072"/>
                  </a:lnTo>
                  <a:cubicBezTo>
                    <a:pt x="198737" y="603096"/>
                    <a:pt x="85004" y="609139"/>
                    <a:pt x="0" y="550791"/>
                  </a:cubicBezTo>
                  <a:lnTo>
                    <a:pt x="131764" y="682126"/>
                  </a:lnTo>
                  <a:lnTo>
                    <a:pt x="131764" y="682126"/>
                  </a:lnTo>
                  <a:cubicBezTo>
                    <a:pt x="141285" y="691623"/>
                    <a:pt x="254388" y="806244"/>
                    <a:pt x="295803" y="845844"/>
                  </a:cubicBezTo>
                  <a:cubicBezTo>
                    <a:pt x="385522" y="931597"/>
                    <a:pt x="527583" y="929823"/>
                    <a:pt x="615122" y="841856"/>
                  </a:cubicBezTo>
                  <a:lnTo>
                    <a:pt x="615122" y="841856"/>
                  </a:lnTo>
                  <a:lnTo>
                    <a:pt x="1067538" y="390777"/>
                  </a:lnTo>
                  <a:cubicBezTo>
                    <a:pt x="1158081" y="303627"/>
                    <a:pt x="1160653" y="159764"/>
                    <a:pt x="1073281" y="69450"/>
                  </a:cubicBezTo>
                  <a:cubicBezTo>
                    <a:pt x="1030338" y="25061"/>
                    <a:pt x="971149" y="-8"/>
                    <a:pt x="909306" y="0"/>
                  </a:cubicBezTo>
                </a:path>
              </a:pathLst>
            </a:custGeom>
            <a:solidFill>
              <a:srgbClr val="91C453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A84516E-B969-410A-89DB-583BF8964130}"/>
                </a:ext>
              </a:extLst>
            </p:cNvPr>
            <p:cNvSpPr/>
            <p:nvPr/>
          </p:nvSpPr>
          <p:spPr>
            <a:xfrm>
              <a:off x="8117207" y="2374562"/>
              <a:ext cx="683671" cy="590828"/>
            </a:xfrm>
            <a:custGeom>
              <a:avLst/>
              <a:gdLst>
                <a:gd name="connsiteX0" fmla="*/ 2 w 683671"/>
                <a:gd name="connsiteY0" fmla="*/ 228251 h 590828"/>
                <a:gd name="connsiteX1" fmla="*/ 68550 w 683671"/>
                <a:gd name="connsiteY1" fmla="*/ 389689 h 590828"/>
                <a:gd name="connsiteX2" fmla="*/ 230399 w 683671"/>
                <a:gd name="connsiteY2" fmla="*/ 551128 h 590828"/>
                <a:gd name="connsiteX3" fmla="*/ 507542 w 683671"/>
                <a:gd name="connsiteY3" fmla="*/ 535649 h 590828"/>
                <a:gd name="connsiteX4" fmla="*/ 507542 w 683671"/>
                <a:gd name="connsiteY4" fmla="*/ 535649 h 590828"/>
                <a:gd name="connsiteX5" fmla="*/ 683672 w 683671"/>
                <a:gd name="connsiteY5" fmla="*/ 361200 h 590828"/>
                <a:gd name="connsiteX6" fmla="*/ 392248 w 683671"/>
                <a:gd name="connsiteY6" fmla="*/ 69946 h 590828"/>
                <a:gd name="connsiteX7" fmla="*/ 70123 w 683671"/>
                <a:gd name="connsiteY7" fmla="*/ 63244 h 590828"/>
                <a:gd name="connsiteX8" fmla="*/ 2 w 683671"/>
                <a:gd name="connsiteY8" fmla="*/ 228251 h 59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3671" h="590828">
                  <a:moveTo>
                    <a:pt x="2" y="228251"/>
                  </a:moveTo>
                  <a:cubicBezTo>
                    <a:pt x="197" y="289060"/>
                    <a:pt x="24900" y="347237"/>
                    <a:pt x="68550" y="389689"/>
                  </a:cubicBezTo>
                  <a:lnTo>
                    <a:pt x="230399" y="551128"/>
                  </a:lnTo>
                  <a:cubicBezTo>
                    <a:pt x="315584" y="609347"/>
                    <a:pt x="429405" y="602989"/>
                    <a:pt x="507542" y="535649"/>
                  </a:cubicBezTo>
                  <a:lnTo>
                    <a:pt x="507542" y="535649"/>
                  </a:lnTo>
                  <a:lnTo>
                    <a:pt x="683672" y="361200"/>
                  </a:lnTo>
                  <a:lnTo>
                    <a:pt x="392248" y="69946"/>
                  </a:lnTo>
                  <a:cubicBezTo>
                    <a:pt x="305152" y="-20632"/>
                    <a:pt x="160931" y="-23632"/>
                    <a:pt x="70123" y="63244"/>
                  </a:cubicBezTo>
                  <a:cubicBezTo>
                    <a:pt x="25075" y="106342"/>
                    <a:pt x="-273" y="165989"/>
                    <a:pt x="2" y="228251"/>
                  </a:cubicBezTo>
                </a:path>
              </a:pathLst>
            </a:custGeom>
            <a:solidFill>
              <a:srgbClr val="096F3C"/>
            </a:solidFill>
            <a:ln w="9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040"/>
            </a:p>
          </p:txBody>
        </p:sp>
      </p:grpSp>
    </p:spTree>
    <p:extLst>
      <p:ext uri="{BB962C8B-B14F-4D97-AF65-F5344CB8AC3E}">
        <p14:creationId xmlns:p14="http://schemas.microsoft.com/office/powerpoint/2010/main" val="367563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8064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1190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dots&#10;&#10;Description automatically generated">
            <a:extLst>
              <a:ext uri="{FF2B5EF4-FFF2-40B4-BE49-F238E27FC236}">
                <a16:creationId xmlns:a16="http://schemas.microsoft.com/office/drawing/2014/main" id="{B5E0B939-7166-8CA4-6C02-D6F9E5A22A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6"/>
          <a:stretch/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81" y="154727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81" y="1693649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AE0F4-88E7-7F4E-A5B5-7CC1F942D85D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2B48073-1FC0-0709-8805-B55D86A1537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4281207357"/>
              </p:ext>
            </p:extLst>
          </p:nvPr>
        </p:nvGraphicFramePr>
        <p:xfrm>
          <a:off x="1310" y="1800"/>
          <a:ext cx="1310" cy="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23" imgH="423" progId="TCLayout.ActiveDocument.1">
                  <p:embed/>
                </p:oleObj>
              </mc:Choice>
              <mc:Fallback>
                <p:oleObj name="think-cell Slide" r:id="rId28" imgW="423" imgH="42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9F3736-BFF3-F408-CA6A-46C8F9D79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310" y="1800"/>
                        <a:ext cx="1310" cy="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708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  <p:sldLayoutId id="2147484045" r:id="rId13"/>
    <p:sldLayoutId id="2147484053" r:id="rId14"/>
    <p:sldLayoutId id="2147484054" r:id="rId15"/>
    <p:sldLayoutId id="2147484067" r:id="rId16"/>
    <p:sldLayoutId id="2147484058" r:id="rId17"/>
    <p:sldLayoutId id="2147484060" r:id="rId18"/>
    <p:sldLayoutId id="2147484062" r:id="rId19"/>
    <p:sldLayoutId id="2147484066" r:id="rId20"/>
    <p:sldLayoutId id="2147484069" r:id="rId21"/>
    <p:sldLayoutId id="2147484056" r:id="rId22"/>
    <p:sldLayoutId id="2147484059" r:id="rId23"/>
    <p:sldLayoutId id="2147484061" r:id="rId24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1" kern="1200" spc="-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white rectangular object with a blue border&#10;&#10;Description automatically generated">
            <a:extLst>
              <a:ext uri="{FF2B5EF4-FFF2-40B4-BE49-F238E27FC236}">
                <a16:creationId xmlns:a16="http://schemas.microsoft.com/office/drawing/2014/main" id="{96B39968-C00C-501F-6A4F-6BE7F2C2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F20FBA07-785C-0DF6-5108-56F9E227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7864" y="2960836"/>
            <a:ext cx="7772400" cy="3800022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1DE4878-035D-61F1-2367-3F91DCA4FF87}"/>
              </a:ext>
            </a:extLst>
          </p:cNvPr>
          <p:cNvSpPr/>
          <p:nvPr/>
        </p:nvSpPr>
        <p:spPr>
          <a:xfrm rot="10800000">
            <a:off x="237744" y="1647567"/>
            <a:ext cx="9579736" cy="1198260"/>
          </a:xfrm>
          <a:prstGeom prst="roundRect">
            <a:avLst>
              <a:gd name="adj" fmla="val 6431"/>
            </a:avLst>
          </a:prstGeom>
          <a:solidFill>
            <a:schemeClr val="bg1"/>
          </a:solidFill>
          <a:ln w="12700">
            <a:solidFill>
              <a:srgbClr val="D9E3F2"/>
            </a:solidFill>
          </a:ln>
          <a:effectLst>
            <a:outerShdw blurRad="127000" algn="ctr" rotWithShape="0">
              <a:schemeClr val="accent5"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itle 14">
            <a:extLst>
              <a:ext uri="{FF2B5EF4-FFF2-40B4-BE49-F238E27FC236}">
                <a16:creationId xmlns:a16="http://schemas.microsoft.com/office/drawing/2014/main" id="{D6133A43-526A-2B7A-CCB5-3E5F81D58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94" y="659077"/>
            <a:ext cx="9183049" cy="638383"/>
          </a:xfrm>
        </p:spPr>
        <p:txBody>
          <a:bodyPr>
            <a:noAutofit/>
          </a:bodyPr>
          <a:lstStyle/>
          <a:p>
            <a:pPr algn="ctr"/>
            <a:r>
              <a:rPr lang="en-US" sz="4000" spc="-150" dirty="0">
                <a:solidFill>
                  <a:schemeClr val="accent2"/>
                </a:solidFill>
                <a:latin typeface="Aptos" panose="020B0004020202020204" pitchFamily="34" charset="0"/>
              </a:rPr>
              <a:t>Immunology Innovation Program</a:t>
            </a:r>
            <a:endParaRPr lang="en-US" sz="2000" b="0" spc="-15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886B42FB-83F3-C3FC-7318-F9270C869287}"/>
              </a:ext>
            </a:extLst>
          </p:cNvPr>
          <p:cNvSpPr txBox="1">
            <a:spLocks/>
          </p:cNvSpPr>
          <p:nvPr/>
        </p:nvSpPr>
        <p:spPr>
          <a:xfrm>
            <a:off x="405793" y="6867219"/>
            <a:ext cx="6350995" cy="615505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rgbClr val="333533"/>
                </a:solidFill>
                <a:latin typeface="Aptos" panose="020B0004020202020204" pitchFamily="34" charset="0"/>
              </a:rPr>
              <a:t>By</a:t>
            </a:r>
            <a:r>
              <a:rPr lang="en-US" sz="1200" dirty="0">
                <a:solidFill>
                  <a:srgbClr val="086E3C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c</a:t>
            </a:r>
            <a:r>
              <a:rPr lang="en-BE" sz="12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ombining</a:t>
            </a:r>
            <a:r>
              <a:rPr lang="en-BE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 our antibody engineering capabilities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with physician/scientists' expertise, </a:t>
            </a:r>
            <a:r>
              <a:rPr lang="en-US" sz="1200" dirty="0">
                <a:latin typeface="Aptos" panose="020B0004020202020204" pitchFamily="34" charset="0"/>
              </a:rPr>
              <a:t>we aim to translate immunology breakthroughs into novel antibody-based medicines to </a:t>
            </a:r>
            <a:r>
              <a:rPr lang="en-US" sz="1200" dirty="0">
                <a:solidFill>
                  <a:srgbClr val="333533"/>
                </a:solidFill>
                <a:latin typeface="Aptos" panose="020B0004020202020204" pitchFamily="34" charset="0"/>
              </a:rPr>
              <a:t>continue to 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transform patients’ lives</a:t>
            </a:r>
            <a:r>
              <a:rPr lang="en-BE" sz="1200" b="1">
                <a:solidFill>
                  <a:schemeClr val="accent4"/>
                </a:solidFill>
                <a:latin typeface="Aptos" panose="020B0004020202020204" pitchFamily="34" charset="0"/>
              </a:rPr>
              <a:t>. </a:t>
            </a:r>
            <a:endParaRPr lang="en-US" altLang="en-US" sz="1200" b="1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2" name="Content Placeholder 15">
            <a:extLst>
              <a:ext uri="{FF2B5EF4-FFF2-40B4-BE49-F238E27FC236}">
                <a16:creationId xmlns:a16="http://schemas.microsoft.com/office/drawing/2014/main" id="{D12B8797-B599-44FC-25C2-7D62221A9318}"/>
              </a:ext>
            </a:extLst>
          </p:cNvPr>
          <p:cNvSpPr txBox="1">
            <a:spLocks/>
          </p:cNvSpPr>
          <p:nvPr/>
        </p:nvSpPr>
        <p:spPr>
          <a:xfrm>
            <a:off x="461634" y="3645715"/>
            <a:ext cx="1464888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1050" b="1" dirty="0">
                <a:solidFill>
                  <a:schemeClr val="accent4"/>
                </a:solidFill>
                <a:latin typeface="Aptos" panose="020B0004020202020204" pitchFamily="34" charset="0"/>
              </a:rPr>
              <a:t>Learn more </a:t>
            </a:r>
            <a:br>
              <a:rPr lang="en-US" sz="1050" b="1" dirty="0">
                <a:latin typeface="Aptos" panose="020B0004020202020204" pitchFamily="34" charset="0"/>
              </a:rPr>
            </a:br>
            <a:r>
              <a:rPr lang="en-US" sz="1000" dirty="0">
                <a:latin typeface="Aptos" panose="020B0004020202020204" pitchFamily="34" charset="0"/>
              </a:rPr>
              <a:t>about our Immunology Innovation Program!</a:t>
            </a:r>
            <a:endParaRPr lang="en-BE" sz="1000">
              <a:latin typeface="Aptos" panose="020B00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5F0A83-898F-83EC-C001-59417358CDF2}"/>
              </a:ext>
            </a:extLst>
          </p:cNvPr>
          <p:cNvGrpSpPr/>
          <p:nvPr/>
        </p:nvGrpSpPr>
        <p:grpSpPr>
          <a:xfrm>
            <a:off x="8286588" y="4189130"/>
            <a:ext cx="1223130" cy="1223130"/>
            <a:chOff x="8612560" y="4275627"/>
            <a:chExt cx="897158" cy="89715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4B80739-D559-B9D2-03CB-893270F8364F}"/>
                </a:ext>
              </a:extLst>
            </p:cNvPr>
            <p:cNvSpPr/>
            <p:nvPr/>
          </p:nvSpPr>
          <p:spPr>
            <a:xfrm>
              <a:off x="8612560" y="4275627"/>
              <a:ext cx="897158" cy="897158"/>
            </a:xfrm>
            <a:prstGeom prst="roundRect">
              <a:avLst>
                <a:gd name="adj" fmla="val 6431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5CA23267-C105-C5BF-3E59-2133B95D5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72868" y="4335935"/>
              <a:ext cx="776542" cy="7765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67AC8-6FDA-3CD3-C9AF-304462FC6BB7}"/>
              </a:ext>
            </a:extLst>
          </p:cNvPr>
          <p:cNvGrpSpPr/>
          <p:nvPr/>
        </p:nvGrpSpPr>
        <p:grpSpPr>
          <a:xfrm>
            <a:off x="549644" y="4189130"/>
            <a:ext cx="1223130" cy="1223130"/>
            <a:chOff x="554340" y="4275627"/>
            <a:chExt cx="897158" cy="897158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04C008D-3B03-25E0-8726-A62AEDBAE4B0}"/>
                </a:ext>
              </a:extLst>
            </p:cNvPr>
            <p:cNvSpPr/>
            <p:nvPr/>
          </p:nvSpPr>
          <p:spPr>
            <a:xfrm>
              <a:off x="554340" y="4275627"/>
              <a:ext cx="897158" cy="897158"/>
            </a:xfrm>
            <a:prstGeom prst="roundRect">
              <a:avLst>
                <a:gd name="adj" fmla="val 6431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16923F3-4B6F-B1D2-C5FF-A1A0E20D8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4254" y="4331468"/>
              <a:ext cx="777240" cy="777240"/>
            </a:xfrm>
            <a:prstGeom prst="rect">
              <a:avLst/>
            </a:prstGeom>
          </p:spPr>
        </p:pic>
      </p:grp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07EB49DF-552C-B89C-538E-1A2EB288378B}"/>
              </a:ext>
            </a:extLst>
          </p:cNvPr>
          <p:cNvSpPr txBox="1">
            <a:spLocks/>
          </p:cNvSpPr>
          <p:nvPr/>
        </p:nvSpPr>
        <p:spPr>
          <a:xfrm>
            <a:off x="8130209" y="3645715"/>
            <a:ext cx="1464888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1050" b="1" dirty="0">
                <a:solidFill>
                  <a:schemeClr val="accent4"/>
                </a:solidFill>
                <a:latin typeface="Aptos" panose="020B0004020202020204" pitchFamily="34" charset="0"/>
              </a:rPr>
              <a:t>Learn more </a:t>
            </a:r>
            <a:br>
              <a:rPr lang="en-US" sz="1050" b="1" dirty="0">
                <a:latin typeface="Aptos" panose="020B0004020202020204" pitchFamily="34" charset="0"/>
              </a:rPr>
            </a:br>
            <a:r>
              <a:rPr lang="en-US" sz="1000" dirty="0">
                <a:latin typeface="Aptos" panose="020B0004020202020204" pitchFamily="34" charset="0"/>
              </a:rPr>
              <a:t>about our antibody technologies!</a:t>
            </a:r>
            <a:endParaRPr lang="en-BE" sz="1000">
              <a:latin typeface="Aptos" panose="020B0004020202020204" pitchFamily="34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2E40D12-BA20-E42C-42C7-600FD7034243}"/>
              </a:ext>
            </a:extLst>
          </p:cNvPr>
          <p:cNvSpPr/>
          <p:nvPr/>
        </p:nvSpPr>
        <p:spPr>
          <a:xfrm>
            <a:off x="7936433" y="6742828"/>
            <a:ext cx="1786919" cy="659807"/>
          </a:xfrm>
          <a:prstGeom prst="roundRect">
            <a:avLst>
              <a:gd name="adj" fmla="val 28535"/>
            </a:avLst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Content Placeholder 15">
            <a:extLst>
              <a:ext uri="{FF2B5EF4-FFF2-40B4-BE49-F238E27FC236}">
                <a16:creationId xmlns:a16="http://schemas.microsoft.com/office/drawing/2014/main" id="{BB35C187-0D16-6533-6244-4B11B3788253}"/>
              </a:ext>
            </a:extLst>
          </p:cNvPr>
          <p:cNvSpPr txBox="1">
            <a:spLocks/>
          </p:cNvSpPr>
          <p:nvPr/>
        </p:nvSpPr>
        <p:spPr>
          <a:xfrm>
            <a:off x="8006234" y="6853259"/>
            <a:ext cx="1647535" cy="475902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latin typeface="Aptos" panose="020B0004020202020204" pitchFamily="34" charset="0"/>
              </a:rPr>
              <a:t>Connect with us via </a:t>
            </a:r>
            <a:r>
              <a:rPr lang="en-US" sz="1200" b="1" dirty="0">
                <a:solidFill>
                  <a:srgbClr val="086E3C"/>
                </a:solidFill>
                <a:latin typeface="Aptos" panose="020B0004020202020204" pitchFamily="34" charset="0"/>
              </a:rPr>
              <a:t>IIP@argenx.com</a:t>
            </a:r>
            <a:endParaRPr lang="en-US" altLang="en-US" sz="12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9E5C06-D1EB-C602-BDF8-78551B64C854}"/>
              </a:ext>
            </a:extLst>
          </p:cNvPr>
          <p:cNvSpPr/>
          <p:nvPr/>
        </p:nvSpPr>
        <p:spPr>
          <a:xfrm>
            <a:off x="6233382" y="4391045"/>
            <a:ext cx="1631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Leading Translational Biology Labs</a:t>
            </a: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FE569E8F-179E-AC75-210B-B5CC7B5931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819" y="4667661"/>
            <a:ext cx="1212525" cy="37734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89321EA-7E68-D4FC-CC63-D78BCCA7113E}"/>
              </a:ext>
            </a:extLst>
          </p:cNvPr>
          <p:cNvSpPr/>
          <p:nvPr/>
        </p:nvSpPr>
        <p:spPr>
          <a:xfrm>
            <a:off x="5573984" y="3203244"/>
            <a:ext cx="2945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DISEASE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INSIGHT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BDFA0C-C3B3-39D3-A602-031EB68A91C9}"/>
              </a:ext>
            </a:extLst>
          </p:cNvPr>
          <p:cNvSpPr/>
          <p:nvPr/>
        </p:nvSpPr>
        <p:spPr>
          <a:xfrm>
            <a:off x="1715853" y="5907198"/>
            <a:ext cx="2777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ANTIBODY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ENGINEERING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9FC166D-3655-95C1-A7A5-A509604F3156}"/>
              </a:ext>
            </a:extLst>
          </p:cNvPr>
          <p:cNvSpPr/>
          <p:nvPr/>
        </p:nvSpPr>
        <p:spPr>
          <a:xfrm>
            <a:off x="1882258" y="3207287"/>
            <a:ext cx="2441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CLINICAL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DEVELOPMENT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1A4F012-277C-C038-9B1B-7CF91C88CFBE}"/>
              </a:ext>
            </a:extLst>
          </p:cNvPr>
          <p:cNvSpPr/>
          <p:nvPr/>
        </p:nvSpPr>
        <p:spPr>
          <a:xfrm>
            <a:off x="5588439" y="5909420"/>
            <a:ext cx="29457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426E"/>
                </a:solidFill>
                <a:effectLst/>
                <a:uLnTx/>
                <a:uFillTx/>
                <a:latin typeface="Aptos" panose="020B0004020202020204" pitchFamily="34" charset="0"/>
              </a:rPr>
              <a:t>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A426E"/>
                </a:solidFill>
                <a:latin typeface="Aptos" panose="020B0004020202020204" pitchFamily="34" charset="0"/>
              </a:rPr>
              <a:t>KNOW-HOW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A426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56586E-18FF-9596-F454-46D5DB5B6B29}"/>
              </a:ext>
            </a:extLst>
          </p:cNvPr>
          <p:cNvCxnSpPr/>
          <p:nvPr/>
        </p:nvCxnSpPr>
        <p:spPr>
          <a:xfrm>
            <a:off x="5038344" y="1778631"/>
            <a:ext cx="0" cy="905256"/>
          </a:xfrm>
          <a:prstGeom prst="line">
            <a:avLst/>
          </a:prstGeom>
          <a:ln w="254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FDAD414-1448-E4F7-DF7B-3D10D54EE19A}"/>
              </a:ext>
            </a:extLst>
          </p:cNvPr>
          <p:cNvSpPr txBox="1">
            <a:spLocks/>
          </p:cNvSpPr>
          <p:nvPr/>
        </p:nvSpPr>
        <p:spPr>
          <a:xfrm>
            <a:off x="461634" y="5504937"/>
            <a:ext cx="1572575" cy="241852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us.argenx.com</a:t>
            </a:r>
            <a:r>
              <a:rPr lang="en-US" sz="800" b="1" dirty="0">
                <a:solidFill>
                  <a:schemeClr val="accent4"/>
                </a:solidFill>
                <a:latin typeface="Aptos" panose="020B0004020202020204" pitchFamily="34" charset="0"/>
              </a:rPr>
              <a:t>/innovation</a:t>
            </a:r>
            <a:endParaRPr lang="en-BE" sz="80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ACB78A7A-7C77-D8AE-3892-DE719567C205}"/>
              </a:ext>
            </a:extLst>
          </p:cNvPr>
          <p:cNvSpPr txBox="1">
            <a:spLocks/>
          </p:cNvSpPr>
          <p:nvPr/>
        </p:nvSpPr>
        <p:spPr>
          <a:xfrm>
            <a:off x="7549978" y="5504937"/>
            <a:ext cx="2045120" cy="623787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spcAft>
                <a:spcPts val="907"/>
              </a:spcAft>
              <a:buNone/>
            </a:pP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us.argenx.com</a:t>
            </a:r>
            <a:r>
              <a:rPr lang="en-US" sz="800" b="1" dirty="0">
                <a:solidFill>
                  <a:schemeClr val="accent4"/>
                </a:solidFill>
                <a:latin typeface="Aptos" panose="020B0004020202020204" pitchFamily="34" charset="0"/>
              </a:rPr>
              <a:t>/</a:t>
            </a:r>
            <a:r>
              <a:rPr lang="en-US" sz="8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innovation#antibody</a:t>
            </a:r>
            <a:endParaRPr lang="en-BE" sz="80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3E925FEF-9066-33A1-2F1F-56FE2CE4EAF0}"/>
              </a:ext>
            </a:extLst>
          </p:cNvPr>
          <p:cNvSpPr txBox="1">
            <a:spLocks/>
          </p:cNvSpPr>
          <p:nvPr/>
        </p:nvSpPr>
        <p:spPr>
          <a:xfrm>
            <a:off x="405794" y="1035908"/>
            <a:ext cx="9183049" cy="638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b="1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Developing Antibodies </a:t>
            </a:r>
            <a:r>
              <a:rPr lang="en-BE" sz="1800" b="0" spc="0">
                <a:solidFill>
                  <a:schemeClr val="accent4"/>
                </a:solidFill>
                <a:latin typeface="Aptos" panose="020B0004020202020204" pitchFamily="34" charset="0"/>
              </a:rPr>
              <a:t>to</a:t>
            </a:r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 Novel Targets </a:t>
            </a:r>
            <a:r>
              <a:rPr lang="en-BE" sz="1800" b="0" spc="0">
                <a:solidFill>
                  <a:schemeClr val="accent4"/>
                </a:solidFill>
                <a:latin typeface="Aptos" panose="020B0004020202020204" pitchFamily="34" charset="0"/>
              </a:rPr>
              <a:t>via </a:t>
            </a:r>
            <a:r>
              <a:rPr lang="en-US" sz="1800" b="0" spc="0" dirty="0">
                <a:solidFill>
                  <a:schemeClr val="accent4"/>
                </a:solidFill>
                <a:latin typeface="Aptos" panose="020B0004020202020204" pitchFamily="34" charset="0"/>
              </a:rPr>
              <a:t>Co-creation</a:t>
            </a:r>
            <a:endParaRPr lang="en-US" sz="1050" b="0" spc="0" dirty="0">
              <a:solidFill>
                <a:schemeClr val="accent4"/>
              </a:solidFill>
              <a:latin typeface="Aptos" panose="020B0004020202020204" pitchFamily="34" charset="0"/>
            </a:endParaRP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B2D2874F-BFFB-6B84-C93E-C98843C6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13" y="1786136"/>
            <a:ext cx="4331487" cy="969835"/>
          </a:xfrm>
          <a:ln>
            <a:noFill/>
          </a:ln>
        </p:spPr>
        <p:txBody>
          <a:bodyPr vert="horz" lIns="103632" tIns="51816" rIns="103632" bIns="51816" rtlCol="0" anchor="t">
            <a:noAutofit/>
          </a:bodyPr>
          <a:lstStyle/>
          <a:p>
            <a:pPr marL="0" indent="0">
              <a:buNone/>
            </a:pPr>
            <a:r>
              <a:rPr lang="en-US" sz="1200" dirty="0" err="1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argenx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is a global immunology company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committed to improving the lives of those with severe autoimmune diseases.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We are developing a broad portfolio of</a:t>
            </a:r>
            <a:r>
              <a:rPr lang="en-BE" sz="12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a</a:t>
            </a:r>
            <a:r>
              <a:rPr lang="en-US" sz="1200" dirty="0" err="1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nt</a:t>
            </a:r>
            <a:r>
              <a:rPr lang="en-BE" sz="1200" dirty="0" err="1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ibody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 therapies to novel targets, including the first approved neonatal Fc receptor (</a:t>
            </a:r>
            <a:r>
              <a:rPr lang="en-US" sz="1200" dirty="0" err="1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FcRn</a:t>
            </a:r>
            <a:r>
              <a:rPr lang="en-US" sz="1200">
                <a:solidFill>
                  <a:schemeClr val="tx2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) blocker</a:t>
            </a:r>
            <a:endParaRPr lang="en-US" altLang="en-US" sz="12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3FFA9A1-3B23-955B-13EE-11C831C95B5F}"/>
              </a:ext>
            </a:extLst>
          </p:cNvPr>
          <p:cNvSpPr txBox="1">
            <a:spLocks/>
          </p:cNvSpPr>
          <p:nvPr/>
        </p:nvSpPr>
        <p:spPr>
          <a:xfrm>
            <a:off x="5131771" y="1786136"/>
            <a:ext cx="4528759" cy="969835"/>
          </a:xfrm>
          <a:prstGeom prst="rect">
            <a:avLst/>
          </a:prstGeom>
          <a:ln>
            <a:noFill/>
          </a:ln>
        </p:spPr>
        <p:txBody>
          <a:bodyPr vert="horz" lIns="103632" tIns="51816" rIns="103632" bIns="51816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</a:rPr>
              <a:t>We are looking to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co-create with leading translational biologists and clinicians 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</a:rPr>
              <a:t>to guide the discovery and development of novel therapeutics utilizing </a:t>
            </a:r>
            <a:r>
              <a:rPr lang="en-BE" sz="1200">
                <a:solidFill>
                  <a:schemeClr val="tx2"/>
                </a:solidFill>
                <a:latin typeface="Aptos" panose="020B0004020202020204" pitchFamily="34" charset="0"/>
              </a:rPr>
              <a:t>our</a:t>
            </a:r>
            <a:r>
              <a:rPr lang="en-US" sz="1200" dirty="0">
                <a:solidFill>
                  <a:schemeClr val="tx2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cutting-edge SIMPLE </a:t>
            </a:r>
            <a:r>
              <a:rPr lang="en-US" sz="1200" b="1" dirty="0" err="1">
                <a:solidFill>
                  <a:schemeClr val="accent4"/>
                </a:solidFill>
                <a:latin typeface="Aptos" panose="020B0004020202020204" pitchFamily="34" charset="0"/>
              </a:rPr>
              <a:t>Antibody</a:t>
            </a:r>
            <a:r>
              <a:rPr lang="en-US" sz="1200" b="1" baseline="30000" dirty="0" err="1">
                <a:solidFill>
                  <a:schemeClr val="accent4"/>
                </a:solidFill>
                <a:latin typeface="Aptos" panose="020B0004020202020204" pitchFamily="34" charset="0"/>
              </a:rPr>
              <a:t>TM</a:t>
            </a:r>
            <a:r>
              <a:rPr lang="en-US" sz="1200" b="1" baseline="30000" dirty="0">
                <a:solidFill>
                  <a:schemeClr val="accent4"/>
                </a:solidFill>
                <a:latin typeface="Aptos" panose="020B0004020202020204" pitchFamily="34" charset="0"/>
              </a:rPr>
              <a:t> 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Platform </a:t>
            </a:r>
            <a:r>
              <a:rPr lang="en-BE" sz="1200" b="1">
                <a:solidFill>
                  <a:schemeClr val="accent4"/>
                </a:solidFill>
                <a:latin typeface="Aptos" panose="020B0004020202020204" pitchFamily="34" charset="0"/>
              </a:rPr>
              <a:t>and</a:t>
            </a:r>
            <a:r>
              <a:rPr lang="en-US" sz="1200" b="1" dirty="0">
                <a:solidFill>
                  <a:schemeClr val="accent4"/>
                </a:solidFill>
                <a:latin typeface="Aptos" panose="020B0004020202020204" pitchFamily="34" charset="0"/>
              </a:rPr>
              <a:t> engineering </a:t>
            </a:r>
            <a:r>
              <a:rPr lang="en-BE" sz="1200" b="1">
                <a:solidFill>
                  <a:schemeClr val="accent4"/>
                </a:solidFill>
                <a:latin typeface="Aptos" panose="020B0004020202020204" pitchFamily="34" charset="0"/>
              </a:rPr>
              <a:t>technologies</a:t>
            </a:r>
            <a:endParaRPr lang="en-US" altLang="en-US" sz="1200" b="1" dirty="0">
              <a:solidFill>
                <a:schemeClr val="accent4"/>
              </a:solidFill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C5D2A-4802-7A3A-0F5E-E39BE7620DA9}"/>
              </a:ext>
            </a:extLst>
          </p:cNvPr>
          <p:cNvGrpSpPr>
            <a:grpSpLocks noChangeAspect="1"/>
          </p:cNvGrpSpPr>
          <p:nvPr/>
        </p:nvGrpSpPr>
        <p:grpSpPr>
          <a:xfrm>
            <a:off x="4469568" y="4199350"/>
            <a:ext cx="1279761" cy="1280160"/>
            <a:chOff x="4135935" y="3939858"/>
            <a:chExt cx="1874299" cy="187488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031F987-A810-C7AD-E542-DA2EB419D638}"/>
                </a:ext>
              </a:extLst>
            </p:cNvPr>
            <p:cNvSpPr/>
            <p:nvPr/>
          </p:nvSpPr>
          <p:spPr>
            <a:xfrm>
              <a:off x="4137714" y="3939858"/>
              <a:ext cx="1870740" cy="1874884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bg1">
                  <a:alpha val="50000"/>
                </a:schemeClr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Graphic 5">
              <a:extLst>
                <a:ext uri="{FF2B5EF4-FFF2-40B4-BE49-F238E27FC236}">
                  <a16:creationId xmlns:a16="http://schemas.microsoft.com/office/drawing/2014/main" id="{D55A07B2-1120-F8DF-C086-29B57E49348D}"/>
                </a:ext>
              </a:extLst>
            </p:cNvPr>
            <p:cNvSpPr/>
            <p:nvPr/>
          </p:nvSpPr>
          <p:spPr>
            <a:xfrm rot="10800000">
              <a:off x="4135935" y="3940129"/>
              <a:ext cx="1874299" cy="1874342"/>
            </a:xfrm>
            <a:custGeom>
              <a:avLst/>
              <a:gdLst>
                <a:gd name="connsiteX0" fmla="*/ 937161 w 1874299"/>
                <a:gd name="connsiteY0" fmla="*/ 1874342 h 1874342"/>
                <a:gd name="connsiteX1" fmla="*/ 0 w 1874299"/>
                <a:gd name="connsiteY1" fmla="*/ 937181 h 1874342"/>
                <a:gd name="connsiteX2" fmla="*/ 910653 w 1874299"/>
                <a:gd name="connsiteY2" fmla="*/ 712 h 1874342"/>
                <a:gd name="connsiteX3" fmla="*/ 937150 w 1874299"/>
                <a:gd name="connsiteY3" fmla="*/ 14 h 1874342"/>
                <a:gd name="connsiteX4" fmla="*/ 963647 w 1874299"/>
                <a:gd name="connsiteY4" fmla="*/ 712 h 1874342"/>
                <a:gd name="connsiteX5" fmla="*/ 1874300 w 1874299"/>
                <a:gd name="connsiteY5" fmla="*/ 937181 h 1874342"/>
                <a:gd name="connsiteX6" fmla="*/ 937139 w 1874299"/>
                <a:gd name="connsiteY6" fmla="*/ 1874342 h 1874342"/>
                <a:gd name="connsiteX7" fmla="*/ 914848 w 1874299"/>
                <a:gd name="connsiteY7" fmla="*/ 1828321 h 1874342"/>
                <a:gd name="connsiteX8" fmla="*/ 914848 w 1874299"/>
                <a:gd name="connsiteY8" fmla="*/ 1383437 h 1874342"/>
                <a:gd name="connsiteX9" fmla="*/ 551564 w 1874299"/>
                <a:gd name="connsiteY9" fmla="*/ 1383437 h 1874342"/>
                <a:gd name="connsiteX10" fmla="*/ 625477 w 1874299"/>
                <a:gd name="connsiteY10" fmla="*/ 1574495 h 1874342"/>
                <a:gd name="connsiteX11" fmla="*/ 914859 w 1874299"/>
                <a:gd name="connsiteY11" fmla="*/ 1828310 h 1874342"/>
                <a:gd name="connsiteX12" fmla="*/ 959475 w 1874299"/>
                <a:gd name="connsiteY12" fmla="*/ 1828321 h 1874342"/>
                <a:gd name="connsiteX13" fmla="*/ 1248857 w 1874299"/>
                <a:gd name="connsiteY13" fmla="*/ 1574506 h 1874342"/>
                <a:gd name="connsiteX14" fmla="*/ 1322770 w 1874299"/>
                <a:gd name="connsiteY14" fmla="*/ 1383448 h 1874342"/>
                <a:gd name="connsiteX15" fmla="*/ 959486 w 1874299"/>
                <a:gd name="connsiteY15" fmla="*/ 1383448 h 1874342"/>
                <a:gd name="connsiteX16" fmla="*/ 759350 w 1874299"/>
                <a:gd name="connsiteY16" fmla="*/ 1812283 h 1874342"/>
                <a:gd name="connsiteX17" fmla="*/ 585726 w 1874299"/>
                <a:gd name="connsiteY17" fmla="*/ 1594728 h 1874342"/>
                <a:gd name="connsiteX18" fmla="*/ 504840 w 1874299"/>
                <a:gd name="connsiteY18" fmla="*/ 1383447 h 1874342"/>
                <a:gd name="connsiteX19" fmla="*/ 164561 w 1874299"/>
                <a:gd name="connsiteY19" fmla="*/ 1383447 h 1874342"/>
                <a:gd name="connsiteX20" fmla="*/ 759346 w 1874299"/>
                <a:gd name="connsiteY20" fmla="*/ 1812288 h 1874342"/>
                <a:gd name="connsiteX21" fmla="*/ 1114981 w 1874299"/>
                <a:gd name="connsiteY21" fmla="*/ 1812283 h 1874342"/>
                <a:gd name="connsiteX22" fmla="*/ 1709766 w 1874299"/>
                <a:gd name="connsiteY22" fmla="*/ 1383443 h 1874342"/>
                <a:gd name="connsiteX23" fmla="*/ 1369487 w 1874299"/>
                <a:gd name="connsiteY23" fmla="*/ 1383443 h 1874342"/>
                <a:gd name="connsiteX24" fmla="*/ 1288601 w 1874299"/>
                <a:gd name="connsiteY24" fmla="*/ 1594723 h 1874342"/>
                <a:gd name="connsiteX25" fmla="*/ 1114976 w 1874299"/>
                <a:gd name="connsiteY25" fmla="*/ 1812279 h 1874342"/>
                <a:gd name="connsiteX26" fmla="*/ 140155 w 1874299"/>
                <a:gd name="connsiteY26" fmla="*/ 1338816 h 1874342"/>
                <a:gd name="connsiteX27" fmla="*/ 492974 w 1874299"/>
                <a:gd name="connsiteY27" fmla="*/ 1338816 h 1874342"/>
                <a:gd name="connsiteX28" fmla="*/ 446254 w 1874299"/>
                <a:gd name="connsiteY28" fmla="*/ 959489 h 1874342"/>
                <a:gd name="connsiteX29" fmla="*/ 45305 w 1874299"/>
                <a:gd name="connsiteY29" fmla="*/ 959489 h 1874342"/>
                <a:gd name="connsiteX30" fmla="*/ 140137 w 1874299"/>
                <a:gd name="connsiteY30" fmla="*/ 1338816 h 1874342"/>
                <a:gd name="connsiteX31" fmla="*/ 539006 w 1874299"/>
                <a:gd name="connsiteY31" fmla="*/ 1338816 h 1874342"/>
                <a:gd name="connsiteX32" fmla="*/ 914852 w 1874299"/>
                <a:gd name="connsiteY32" fmla="*/ 1338816 h 1874342"/>
                <a:gd name="connsiteX33" fmla="*/ 914852 w 1874299"/>
                <a:gd name="connsiteY33" fmla="*/ 959489 h 1874342"/>
                <a:gd name="connsiteX34" fmla="*/ 490898 w 1874299"/>
                <a:gd name="connsiteY34" fmla="*/ 959489 h 1874342"/>
                <a:gd name="connsiteX35" fmla="*/ 539010 w 1874299"/>
                <a:gd name="connsiteY35" fmla="*/ 1338816 h 1874342"/>
                <a:gd name="connsiteX36" fmla="*/ 959479 w 1874299"/>
                <a:gd name="connsiteY36" fmla="*/ 1338816 h 1874342"/>
                <a:gd name="connsiteX37" fmla="*/ 1335325 w 1874299"/>
                <a:gd name="connsiteY37" fmla="*/ 1338816 h 1874342"/>
                <a:gd name="connsiteX38" fmla="*/ 1383437 w 1874299"/>
                <a:gd name="connsiteY38" fmla="*/ 959489 h 1874342"/>
                <a:gd name="connsiteX39" fmla="*/ 959483 w 1874299"/>
                <a:gd name="connsiteY39" fmla="*/ 959489 h 1874342"/>
                <a:gd name="connsiteX40" fmla="*/ 1381335 w 1874299"/>
                <a:gd name="connsiteY40" fmla="*/ 1338816 h 1874342"/>
                <a:gd name="connsiteX41" fmla="*/ 1734154 w 1874299"/>
                <a:gd name="connsiteY41" fmla="*/ 1338816 h 1874342"/>
                <a:gd name="connsiteX42" fmla="*/ 1828986 w 1874299"/>
                <a:gd name="connsiteY42" fmla="*/ 959489 h 1874342"/>
                <a:gd name="connsiteX43" fmla="*/ 1428037 w 1874299"/>
                <a:gd name="connsiteY43" fmla="*/ 959489 h 1874342"/>
                <a:gd name="connsiteX44" fmla="*/ 1381318 w 1874299"/>
                <a:gd name="connsiteY44" fmla="*/ 1338816 h 1874342"/>
                <a:gd name="connsiteX45" fmla="*/ 45323 w 1874299"/>
                <a:gd name="connsiteY45" fmla="*/ 914862 h 1874342"/>
                <a:gd name="connsiteX46" fmla="*/ 446272 w 1874299"/>
                <a:gd name="connsiteY46" fmla="*/ 914862 h 1874342"/>
                <a:gd name="connsiteX47" fmla="*/ 492991 w 1874299"/>
                <a:gd name="connsiteY47" fmla="*/ 535535 h 1874342"/>
                <a:gd name="connsiteX48" fmla="*/ 139459 w 1874299"/>
                <a:gd name="connsiteY48" fmla="*/ 535535 h 1874342"/>
                <a:gd name="connsiteX49" fmla="*/ 45323 w 1874299"/>
                <a:gd name="connsiteY49" fmla="*/ 914862 h 1874342"/>
                <a:gd name="connsiteX50" fmla="*/ 490898 w 1874299"/>
                <a:gd name="connsiteY50" fmla="*/ 914862 h 1874342"/>
                <a:gd name="connsiteX51" fmla="*/ 914852 w 1874299"/>
                <a:gd name="connsiteY51" fmla="*/ 914862 h 1874342"/>
                <a:gd name="connsiteX52" fmla="*/ 914852 w 1874299"/>
                <a:gd name="connsiteY52" fmla="*/ 535535 h 1874342"/>
                <a:gd name="connsiteX53" fmla="*/ 539006 w 1874299"/>
                <a:gd name="connsiteY53" fmla="*/ 535535 h 1874342"/>
                <a:gd name="connsiteX54" fmla="*/ 490894 w 1874299"/>
                <a:gd name="connsiteY54" fmla="*/ 914862 h 1874342"/>
                <a:gd name="connsiteX55" fmla="*/ 959479 w 1874299"/>
                <a:gd name="connsiteY55" fmla="*/ 914862 h 1874342"/>
                <a:gd name="connsiteX56" fmla="*/ 1383433 w 1874299"/>
                <a:gd name="connsiteY56" fmla="*/ 914862 h 1874342"/>
                <a:gd name="connsiteX57" fmla="*/ 1335321 w 1874299"/>
                <a:gd name="connsiteY57" fmla="*/ 535535 h 1874342"/>
                <a:gd name="connsiteX58" fmla="*/ 959475 w 1874299"/>
                <a:gd name="connsiteY58" fmla="*/ 535535 h 1874342"/>
                <a:gd name="connsiteX59" fmla="*/ 1428060 w 1874299"/>
                <a:gd name="connsiteY59" fmla="*/ 914862 h 1874342"/>
                <a:gd name="connsiteX60" fmla="*/ 1829008 w 1874299"/>
                <a:gd name="connsiteY60" fmla="*/ 914862 h 1874342"/>
                <a:gd name="connsiteX61" fmla="*/ 1734873 w 1874299"/>
                <a:gd name="connsiteY61" fmla="*/ 535535 h 1874342"/>
                <a:gd name="connsiteX62" fmla="*/ 1381340 w 1874299"/>
                <a:gd name="connsiteY62" fmla="*/ 535535 h 1874342"/>
                <a:gd name="connsiteX63" fmla="*/ 1428060 w 1874299"/>
                <a:gd name="connsiteY63" fmla="*/ 914862 h 1874342"/>
                <a:gd name="connsiteX64" fmla="*/ 163874 w 1874299"/>
                <a:gd name="connsiteY64" fmla="*/ 490908 h 1874342"/>
                <a:gd name="connsiteX65" fmla="*/ 504844 w 1874299"/>
                <a:gd name="connsiteY65" fmla="*/ 490908 h 1874342"/>
                <a:gd name="connsiteX66" fmla="*/ 585730 w 1874299"/>
                <a:gd name="connsiteY66" fmla="*/ 280326 h 1874342"/>
                <a:gd name="connsiteX67" fmla="*/ 759355 w 1874299"/>
                <a:gd name="connsiteY67" fmla="*/ 62074 h 1874342"/>
                <a:gd name="connsiteX68" fmla="*/ 163856 w 1874299"/>
                <a:gd name="connsiteY68" fmla="*/ 490915 h 1874342"/>
                <a:gd name="connsiteX69" fmla="*/ 551568 w 1874299"/>
                <a:gd name="connsiteY69" fmla="*/ 490908 h 1874342"/>
                <a:gd name="connsiteX70" fmla="*/ 914852 w 1874299"/>
                <a:gd name="connsiteY70" fmla="*/ 490908 h 1874342"/>
                <a:gd name="connsiteX71" fmla="*/ 914852 w 1874299"/>
                <a:gd name="connsiteY71" fmla="*/ 45333 h 1874342"/>
                <a:gd name="connsiteX72" fmla="*/ 625470 w 1874299"/>
                <a:gd name="connsiteY72" fmla="*/ 300553 h 1874342"/>
                <a:gd name="connsiteX73" fmla="*/ 551557 w 1874299"/>
                <a:gd name="connsiteY73" fmla="*/ 490913 h 1874342"/>
                <a:gd name="connsiteX74" fmla="*/ 959479 w 1874299"/>
                <a:gd name="connsiteY74" fmla="*/ 490908 h 1874342"/>
                <a:gd name="connsiteX75" fmla="*/ 1322763 w 1874299"/>
                <a:gd name="connsiteY75" fmla="*/ 490908 h 1874342"/>
                <a:gd name="connsiteX76" fmla="*/ 1248850 w 1874299"/>
                <a:gd name="connsiteY76" fmla="*/ 300548 h 1874342"/>
                <a:gd name="connsiteX77" fmla="*/ 959468 w 1874299"/>
                <a:gd name="connsiteY77" fmla="*/ 45328 h 1874342"/>
                <a:gd name="connsiteX78" fmla="*/ 1369487 w 1874299"/>
                <a:gd name="connsiteY78" fmla="*/ 490908 h 1874342"/>
                <a:gd name="connsiteX79" fmla="*/ 1710457 w 1874299"/>
                <a:gd name="connsiteY79" fmla="*/ 490908 h 1874342"/>
                <a:gd name="connsiteX80" fmla="*/ 1114959 w 1874299"/>
                <a:gd name="connsiteY80" fmla="*/ 62068 h 1874342"/>
                <a:gd name="connsiteX81" fmla="*/ 1288583 w 1874299"/>
                <a:gd name="connsiteY81" fmla="*/ 280319 h 1874342"/>
                <a:gd name="connsiteX82" fmla="*/ 1369469 w 1874299"/>
                <a:gd name="connsiteY82" fmla="*/ 490901 h 187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874299" h="1874342">
                  <a:moveTo>
                    <a:pt x="937161" y="1874342"/>
                  </a:moveTo>
                  <a:cubicBezTo>
                    <a:pt x="419848" y="1874342"/>
                    <a:pt x="0" y="1454494"/>
                    <a:pt x="0" y="937181"/>
                  </a:cubicBezTo>
                  <a:cubicBezTo>
                    <a:pt x="0" y="428771"/>
                    <a:pt x="405657" y="14836"/>
                    <a:pt x="910653" y="712"/>
                  </a:cubicBezTo>
                  <a:cubicBezTo>
                    <a:pt x="919369" y="-160"/>
                    <a:pt x="928347" y="14"/>
                    <a:pt x="937150" y="14"/>
                  </a:cubicBezTo>
                  <a:cubicBezTo>
                    <a:pt x="945953" y="14"/>
                    <a:pt x="954931" y="-160"/>
                    <a:pt x="963647" y="712"/>
                  </a:cubicBezTo>
                  <a:cubicBezTo>
                    <a:pt x="1468665" y="14832"/>
                    <a:pt x="1874300" y="428771"/>
                    <a:pt x="1874300" y="937181"/>
                  </a:cubicBezTo>
                  <a:cubicBezTo>
                    <a:pt x="1874300" y="1454494"/>
                    <a:pt x="1454452" y="1874342"/>
                    <a:pt x="937139" y="1874342"/>
                  </a:cubicBezTo>
                  <a:close/>
                  <a:moveTo>
                    <a:pt x="914848" y="1828321"/>
                  </a:moveTo>
                  <a:lnTo>
                    <a:pt x="914848" y="1383437"/>
                  </a:lnTo>
                  <a:lnTo>
                    <a:pt x="551564" y="1383437"/>
                  </a:lnTo>
                  <a:cubicBezTo>
                    <a:pt x="571960" y="1453688"/>
                    <a:pt x="596713" y="1518277"/>
                    <a:pt x="625477" y="1574495"/>
                  </a:cubicBezTo>
                  <a:cubicBezTo>
                    <a:pt x="702965" y="1725896"/>
                    <a:pt x="805378" y="1817421"/>
                    <a:pt x="914859" y="1828310"/>
                  </a:cubicBezTo>
                  <a:close/>
                  <a:moveTo>
                    <a:pt x="959475" y="1828321"/>
                  </a:moveTo>
                  <a:cubicBezTo>
                    <a:pt x="1068948" y="1817426"/>
                    <a:pt x="1171364" y="1725907"/>
                    <a:pt x="1248857" y="1574506"/>
                  </a:cubicBezTo>
                  <a:cubicBezTo>
                    <a:pt x="1277621" y="1518288"/>
                    <a:pt x="1302373" y="1453700"/>
                    <a:pt x="1322770" y="1383448"/>
                  </a:cubicBezTo>
                  <a:lnTo>
                    <a:pt x="959486" y="1383448"/>
                  </a:lnTo>
                  <a:close/>
                  <a:moveTo>
                    <a:pt x="759350" y="1812283"/>
                  </a:moveTo>
                  <a:cubicBezTo>
                    <a:pt x="692410" y="1763473"/>
                    <a:pt x="633664" y="1688252"/>
                    <a:pt x="585726" y="1594728"/>
                  </a:cubicBezTo>
                  <a:cubicBezTo>
                    <a:pt x="553737" y="1532233"/>
                    <a:pt x="526631" y="1460935"/>
                    <a:pt x="504840" y="1383447"/>
                  </a:cubicBezTo>
                  <a:lnTo>
                    <a:pt x="164561" y="1383447"/>
                  </a:lnTo>
                  <a:cubicBezTo>
                    <a:pt x="290422" y="1600741"/>
                    <a:pt x="505197" y="1760945"/>
                    <a:pt x="759346" y="1812288"/>
                  </a:cubicBezTo>
                  <a:close/>
                  <a:moveTo>
                    <a:pt x="1114981" y="1812283"/>
                  </a:moveTo>
                  <a:cubicBezTo>
                    <a:pt x="1369152" y="1760945"/>
                    <a:pt x="1583918" y="1600741"/>
                    <a:pt x="1709766" y="1383443"/>
                  </a:cubicBezTo>
                  <a:lnTo>
                    <a:pt x="1369487" y="1383443"/>
                  </a:lnTo>
                  <a:cubicBezTo>
                    <a:pt x="1347697" y="1460930"/>
                    <a:pt x="1320589" y="1532228"/>
                    <a:pt x="1288601" y="1594723"/>
                  </a:cubicBezTo>
                  <a:cubicBezTo>
                    <a:pt x="1240663" y="1688248"/>
                    <a:pt x="1181916" y="1763468"/>
                    <a:pt x="1114976" y="1812279"/>
                  </a:cubicBezTo>
                  <a:close/>
                  <a:moveTo>
                    <a:pt x="140155" y="1338816"/>
                  </a:moveTo>
                  <a:lnTo>
                    <a:pt x="492974" y="1338816"/>
                  </a:lnTo>
                  <a:cubicBezTo>
                    <a:pt x="464560" y="1223152"/>
                    <a:pt x="447912" y="1095020"/>
                    <a:pt x="446254" y="959489"/>
                  </a:cubicBezTo>
                  <a:lnTo>
                    <a:pt x="45305" y="959489"/>
                  </a:lnTo>
                  <a:cubicBezTo>
                    <a:pt x="48704" y="1095723"/>
                    <a:pt x="82350" y="1224371"/>
                    <a:pt x="140137" y="1338816"/>
                  </a:cubicBezTo>
                  <a:close/>
                  <a:moveTo>
                    <a:pt x="539006" y="1338816"/>
                  </a:moveTo>
                  <a:lnTo>
                    <a:pt x="914852" y="1338816"/>
                  </a:lnTo>
                  <a:lnTo>
                    <a:pt x="914852" y="959489"/>
                  </a:lnTo>
                  <a:lnTo>
                    <a:pt x="490898" y="959489"/>
                  </a:lnTo>
                  <a:cubicBezTo>
                    <a:pt x="492642" y="1095636"/>
                    <a:pt x="509900" y="1224281"/>
                    <a:pt x="539010" y="1338816"/>
                  </a:cubicBezTo>
                  <a:close/>
                  <a:moveTo>
                    <a:pt x="959479" y="1338816"/>
                  </a:moveTo>
                  <a:lnTo>
                    <a:pt x="1335325" y="1338816"/>
                  </a:lnTo>
                  <a:cubicBezTo>
                    <a:pt x="1364438" y="1224286"/>
                    <a:pt x="1381695" y="1095645"/>
                    <a:pt x="1383437" y="959489"/>
                  </a:cubicBezTo>
                  <a:lnTo>
                    <a:pt x="959483" y="959489"/>
                  </a:lnTo>
                  <a:close/>
                  <a:moveTo>
                    <a:pt x="1381335" y="1338816"/>
                  </a:moveTo>
                  <a:lnTo>
                    <a:pt x="1734154" y="1338816"/>
                  </a:lnTo>
                  <a:cubicBezTo>
                    <a:pt x="1791941" y="1224373"/>
                    <a:pt x="1825588" y="1095712"/>
                    <a:pt x="1828986" y="959489"/>
                  </a:cubicBezTo>
                  <a:lnTo>
                    <a:pt x="1428037" y="959489"/>
                  </a:lnTo>
                  <a:cubicBezTo>
                    <a:pt x="1426381" y="1095025"/>
                    <a:pt x="1409733" y="1223143"/>
                    <a:pt x="1381318" y="1338816"/>
                  </a:cubicBezTo>
                  <a:close/>
                  <a:moveTo>
                    <a:pt x="45323" y="914862"/>
                  </a:moveTo>
                  <a:lnTo>
                    <a:pt x="446272" y="914862"/>
                  </a:lnTo>
                  <a:cubicBezTo>
                    <a:pt x="447841" y="779413"/>
                    <a:pt x="464576" y="650940"/>
                    <a:pt x="492991" y="535535"/>
                  </a:cubicBezTo>
                  <a:lnTo>
                    <a:pt x="139459" y="535535"/>
                  </a:lnTo>
                  <a:cubicBezTo>
                    <a:pt x="81845" y="649891"/>
                    <a:pt x="48636" y="778884"/>
                    <a:pt x="45323" y="914862"/>
                  </a:cubicBezTo>
                  <a:close/>
                  <a:moveTo>
                    <a:pt x="490898" y="914862"/>
                  </a:moveTo>
                  <a:lnTo>
                    <a:pt x="914852" y="914862"/>
                  </a:lnTo>
                  <a:lnTo>
                    <a:pt x="914852" y="535535"/>
                  </a:lnTo>
                  <a:lnTo>
                    <a:pt x="539006" y="535535"/>
                  </a:lnTo>
                  <a:cubicBezTo>
                    <a:pt x="509894" y="649978"/>
                    <a:pt x="492550" y="778550"/>
                    <a:pt x="490894" y="914862"/>
                  </a:cubicBezTo>
                  <a:close/>
                  <a:moveTo>
                    <a:pt x="959479" y="914862"/>
                  </a:moveTo>
                  <a:lnTo>
                    <a:pt x="1383433" y="914862"/>
                  </a:lnTo>
                  <a:cubicBezTo>
                    <a:pt x="1381777" y="778541"/>
                    <a:pt x="1364432" y="649980"/>
                    <a:pt x="1335321" y="535535"/>
                  </a:cubicBezTo>
                  <a:lnTo>
                    <a:pt x="959475" y="535535"/>
                  </a:lnTo>
                  <a:close/>
                  <a:moveTo>
                    <a:pt x="1428060" y="914862"/>
                  </a:moveTo>
                  <a:lnTo>
                    <a:pt x="1829008" y="914862"/>
                  </a:lnTo>
                  <a:cubicBezTo>
                    <a:pt x="1825696" y="778889"/>
                    <a:pt x="1792488" y="649891"/>
                    <a:pt x="1734873" y="535535"/>
                  </a:cubicBezTo>
                  <a:lnTo>
                    <a:pt x="1381340" y="535535"/>
                  </a:lnTo>
                  <a:cubicBezTo>
                    <a:pt x="1409754" y="650937"/>
                    <a:pt x="1426489" y="779420"/>
                    <a:pt x="1428060" y="914862"/>
                  </a:cubicBezTo>
                  <a:close/>
                  <a:moveTo>
                    <a:pt x="163874" y="490908"/>
                  </a:moveTo>
                  <a:lnTo>
                    <a:pt x="504844" y="490908"/>
                  </a:lnTo>
                  <a:cubicBezTo>
                    <a:pt x="526635" y="413508"/>
                    <a:pt x="553742" y="342821"/>
                    <a:pt x="585730" y="280326"/>
                  </a:cubicBezTo>
                  <a:cubicBezTo>
                    <a:pt x="633668" y="186802"/>
                    <a:pt x="692415" y="111059"/>
                    <a:pt x="759355" y="62074"/>
                  </a:cubicBezTo>
                  <a:cubicBezTo>
                    <a:pt x="504849" y="113500"/>
                    <a:pt x="289726" y="273179"/>
                    <a:pt x="163856" y="490915"/>
                  </a:cubicBezTo>
                  <a:close/>
                  <a:moveTo>
                    <a:pt x="551568" y="490908"/>
                  </a:moveTo>
                  <a:lnTo>
                    <a:pt x="914852" y="490908"/>
                  </a:lnTo>
                  <a:lnTo>
                    <a:pt x="914852" y="45333"/>
                  </a:lnTo>
                  <a:cubicBezTo>
                    <a:pt x="805378" y="56315"/>
                    <a:pt x="702962" y="149141"/>
                    <a:pt x="625470" y="300553"/>
                  </a:cubicBezTo>
                  <a:cubicBezTo>
                    <a:pt x="596706" y="356771"/>
                    <a:pt x="571954" y="420835"/>
                    <a:pt x="551557" y="490913"/>
                  </a:cubicBezTo>
                  <a:close/>
                  <a:moveTo>
                    <a:pt x="959479" y="490908"/>
                  </a:moveTo>
                  <a:lnTo>
                    <a:pt x="1322763" y="490908"/>
                  </a:lnTo>
                  <a:cubicBezTo>
                    <a:pt x="1302367" y="420831"/>
                    <a:pt x="1277614" y="356767"/>
                    <a:pt x="1248850" y="300548"/>
                  </a:cubicBezTo>
                  <a:cubicBezTo>
                    <a:pt x="1171362" y="149148"/>
                    <a:pt x="1068948" y="56329"/>
                    <a:pt x="959468" y="45328"/>
                  </a:cubicBezTo>
                  <a:close/>
                  <a:moveTo>
                    <a:pt x="1369487" y="490908"/>
                  </a:moveTo>
                  <a:lnTo>
                    <a:pt x="1710457" y="490908"/>
                  </a:lnTo>
                  <a:cubicBezTo>
                    <a:pt x="1584597" y="273179"/>
                    <a:pt x="1369487" y="113500"/>
                    <a:pt x="1114959" y="62068"/>
                  </a:cubicBezTo>
                  <a:cubicBezTo>
                    <a:pt x="1181899" y="111052"/>
                    <a:pt x="1240645" y="186795"/>
                    <a:pt x="1288583" y="280319"/>
                  </a:cubicBezTo>
                  <a:cubicBezTo>
                    <a:pt x="1320572" y="342814"/>
                    <a:pt x="1347678" y="413503"/>
                    <a:pt x="1369469" y="4909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9900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 w="222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84CFA05-F1D8-8282-E2A5-29DBBB6B0D69}"/>
                </a:ext>
              </a:extLst>
            </p:cNvPr>
            <p:cNvSpPr/>
            <p:nvPr/>
          </p:nvSpPr>
          <p:spPr>
            <a:xfrm>
              <a:off x="4473245" y="4277461"/>
              <a:ext cx="1199678" cy="1199678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051643C-D45A-1A3B-7099-AB1FD6B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9" r="19219"/>
            <a:stretch/>
          </p:blipFill>
          <p:spPr>
            <a:xfrm>
              <a:off x="4473424" y="4278220"/>
              <a:ext cx="1199320" cy="1198160"/>
            </a:xfrm>
            <a:prstGeom prst="ellipse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8FB674-57FF-11A0-5DA6-9324B064BA2E}"/>
              </a:ext>
            </a:extLst>
          </p:cNvPr>
          <p:cNvSpPr txBox="1"/>
          <p:nvPr/>
        </p:nvSpPr>
        <p:spPr>
          <a:xfrm>
            <a:off x="0" y="7581670"/>
            <a:ext cx="1005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MED-US-NON-2400034</a:t>
            </a:r>
            <a:endParaRPr lang="en-US" sz="600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11C7DA-17B3-52A4-0583-AB34345E13A4}"/>
              </a:ext>
            </a:extLst>
          </p:cNvPr>
          <p:cNvSpPr txBox="1"/>
          <p:nvPr/>
        </p:nvSpPr>
        <p:spPr>
          <a:xfrm>
            <a:off x="7537622" y="7581670"/>
            <a:ext cx="2520778" cy="190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©2024 </a:t>
            </a:r>
            <a:r>
              <a:rPr lang="en-US" sz="600" b="0" i="0" u="none" strike="noStrike" dirty="0" err="1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argenx</a:t>
            </a:r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   </a:t>
            </a:r>
            <a:r>
              <a:rPr lang="en-US" sz="600" dirty="0">
                <a:solidFill>
                  <a:schemeClr val="accent2"/>
                </a:solidFill>
                <a:latin typeface="Aptos" panose="020B0004020202020204" pitchFamily="34" charset="0"/>
              </a:rPr>
              <a:t>June </a:t>
            </a:r>
            <a:r>
              <a:rPr lang="en-US" sz="600" b="0" i="0" u="none" strike="noStrike" dirty="0">
                <a:solidFill>
                  <a:schemeClr val="accent2"/>
                </a:solidFill>
                <a:effectLst/>
                <a:latin typeface="Aptos" panose="020B0004020202020204" pitchFamily="34" charset="0"/>
              </a:rPr>
              <a:t>2024   V2.0</a:t>
            </a:r>
            <a:endParaRPr lang="en-US" sz="600" dirty="0">
              <a:solidFill>
                <a:schemeClr val="accent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783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2013 - 2022 Theme">
  <a:themeElements>
    <a:clrScheme name="argenx UNITE 2024">
      <a:dk1>
        <a:srgbClr val="2E2F2E"/>
      </a:dk1>
      <a:lt1>
        <a:srgbClr val="FFFFFF"/>
      </a:lt1>
      <a:dk2>
        <a:srgbClr val="052840"/>
      </a:dk2>
      <a:lt2>
        <a:srgbClr val="F2F2F2"/>
      </a:lt2>
      <a:accent1>
        <a:srgbClr val="91C453"/>
      </a:accent1>
      <a:accent2>
        <a:srgbClr val="0C426E"/>
      </a:accent2>
      <a:accent3>
        <a:srgbClr val="98C6D9"/>
      </a:accent3>
      <a:accent4>
        <a:srgbClr val="006F3C"/>
      </a:accent4>
      <a:accent5>
        <a:srgbClr val="025C92"/>
      </a:accent5>
      <a:accent6>
        <a:srgbClr val="D4DEDD"/>
      </a:accent6>
      <a:hlink>
        <a:srgbClr val="025C92"/>
      </a:hlink>
      <a:folHlink>
        <a:srgbClr val="025C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DDD4E20-17A2-424A-BA40-5E8825A702D0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2b3d99-814a-48e6-b6e1-be32a1fb47d7">
      <Terms xmlns="http://schemas.microsoft.com/office/infopath/2007/PartnerControls"/>
    </lcf76f155ced4ddcb4097134ff3c332f>
    <TaxCatchAll xmlns="8ecfb175-2f64-4ff4-b360-3f2aa00b7a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28F9BBC19C4DA5B88D178C9D3931" ma:contentTypeVersion="14" ma:contentTypeDescription="Create a new document." ma:contentTypeScope="" ma:versionID="a964b3cfa4d09925cd703ae1844cb943">
  <xsd:schema xmlns:xsd="http://www.w3.org/2001/XMLSchema" xmlns:xs="http://www.w3.org/2001/XMLSchema" xmlns:p="http://schemas.microsoft.com/office/2006/metadata/properties" xmlns:ns2="832b3d99-814a-48e6-b6e1-be32a1fb47d7" xmlns:ns3="8ecfb175-2f64-4ff4-b360-3f2aa00b7a58" targetNamespace="http://schemas.microsoft.com/office/2006/metadata/properties" ma:root="true" ma:fieldsID="9fd5769b6554e544e5c2cc2ada2cb9d3" ns2:_="" ns3:_="">
    <xsd:import namespace="832b3d99-814a-48e6-b6e1-be32a1fb47d7"/>
    <xsd:import namespace="8ecfb175-2f64-4ff4-b360-3f2aa00b7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b3d99-814a-48e6-b6e1-be32a1fb47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e2c3530-65fe-46ac-83e0-4e2df2000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fb175-2f64-4ff4-b360-3f2aa00b7a5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1a9a9a0-6ee8-4e08-93b5-6092e0ecc1e2}" ma:internalName="TaxCatchAll" ma:showField="CatchAllData" ma:web="8ecfb175-2f64-4ff4-b360-3f2aa00b7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94679-50C0-4705-BA6A-6AC11AE175E7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451ed6b-e5f6-4368-bce8-7c37ea2240a2"/>
    <ds:schemaRef ds:uri="a364f431-e4c1-4180-9070-7b91b489e6ab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1B1BD9-3F4E-4B81-A8F2-0121378A3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95C3B-7270-4455-B517-3230D9ADA173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179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Office 2013 - 2022 Theme</vt:lpstr>
      <vt:lpstr>think-cell Slide</vt:lpstr>
      <vt:lpstr>Immunology Innovation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DelGiacco</dc:creator>
  <cp:lastModifiedBy>Salar Sheykhsoltan</cp:lastModifiedBy>
  <cp:revision>20</cp:revision>
  <dcterms:created xsi:type="dcterms:W3CDTF">2023-12-10T19:21:21Z</dcterms:created>
  <dcterms:modified xsi:type="dcterms:W3CDTF">2024-06-17T12:14:12Z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0x010100CC7828F9BBC19C4DA5B88D178C9D3931</vt:lpwstr>
  </property>
  <property fmtid="{D5CDD505-2E9C-101B-9397-08002B2CF9AE}" pid="3" name="MediaServiceImageTags">
    <vt:lpwstr/>
  </property>
</Properties>
</file>