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0" r:id="rId4"/>
  </p:sldMasterIdLst>
  <p:notesMasterIdLst>
    <p:notesMasterId r:id="rId6"/>
  </p:notesMasterIdLst>
  <p:sldIdLst>
    <p:sldId id="2147482157" r:id="rId5"/>
  </p:sldIdLst>
  <p:sldSz cx="10058400" cy="77724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F93A01-4B6B-CCB3-8BB6-BCF70D335BED}" name="Beth DelGiacco" initials="BD" userId="S::BDelGiacco@argenx.com::41914415-a4f9-472c-9ee8-94ef38f49990" providerId="AD"/>
  <p188:author id="{8FB5B104-8440-8696-0DB0-E06E3F8FFC3C}" name="Stéphanie Dincq" initials="SD" userId="S::SDincq@argenx.com::29a612b0-f852-49b3-8254-c63111ed2d08" providerId="AD"/>
  <p188:author id="{4B9AA721-530D-0557-89BD-26968C89D33A}" name="Alexandra Roy" initials="AR" userId="S::aroy@argenx.com::4e9c6071-a92a-4277-bdd0-facc1075e3db" providerId="AD"/>
  <p188:author id="{8B206642-726E-9854-BB4A-9B579C38DF49}" name="Sunil Mehta" initials="SM" userId="S::smehta@argenx.com::e4d707de-882e-4595-9d1a-11c7d9127e06" providerId="AD"/>
  <p188:author id="{6C986F7E-F7B4-01B7-FF2A-BD91EFE8E8E1}" name="Malini Moorthy" initials="MM" userId="S::mmoorthy@argenx.com::cc7f3f9a-44a0-4396-94a7-546898790688" providerId="AD"/>
  <p188:author id="{60218CBE-E23F-F3C6-0DC1-7243FFE0A41B}" name="Karen Massey" initials="KM" userId="S::kmassey@argenx.com::88378d07-d5ca-4bcc-b972-e6e043a975f6" providerId="AD"/>
  <p188:author id="{37476ECF-46D5-A81F-2F1C-E657568A69F7}" name="Arash Mahajerin" initials="AM" userId="S::amahajerin@argenx.com::26563f39-203b-4e02-822d-f42e3be2f650" providerId="AD"/>
  <p188:author id="{0B4679E0-216F-2E36-11C7-30BFDFA173CF}" name="Lynn Elton" initials="LE" userId="S::lelton@argenx.com::bba0bffc-e7b9-49c9-b448-dba0e09b3e0a" providerId="AD"/>
  <p188:author id="{E0816AF0-0680-74EB-9062-92EFE28A5AF8}" name="Tiffanie Hargraves" initials="TH" userId="S::thargraves@argenx.com::bc29a38f-8359-4ca1-89aa-9cba257443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3F2"/>
    <a:srgbClr val="C3CEE1"/>
    <a:srgbClr val="E5ECF8"/>
    <a:srgbClr val="086E3C"/>
    <a:srgbClr val="333533"/>
    <a:srgbClr val="8BC049"/>
    <a:srgbClr val="10677C"/>
    <a:srgbClr val="C00000"/>
    <a:srgbClr val="086D3C"/>
    <a:srgbClr val="147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092CFF-E1F1-85E2-B863-42FDDBE6C390}" v="4" dt="2025-10-20T18:17:10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9"/>
    <p:restoredTop sz="94691"/>
  </p:normalViewPr>
  <p:slideViewPr>
    <p:cSldViewPr snapToGrid="0">
      <p:cViewPr varScale="1">
        <p:scale>
          <a:sx n="54" d="100"/>
          <a:sy n="54" d="100"/>
        </p:scale>
        <p:origin x="173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Azhdam" userId="S::mazhdam@argenx.com::5a8cf064-bae3-4e41-892f-45b7a52664dc" providerId="AD" clId="Web-{86092CFF-E1F1-85E2-B863-42FDDBE6C390}"/>
    <pc:docChg chg="modSld">
      <pc:chgData name="Michelle Azhdam" userId="S::mazhdam@argenx.com::5a8cf064-bae3-4e41-892f-45b7a52664dc" providerId="AD" clId="Web-{86092CFF-E1F1-85E2-B863-42FDDBE6C390}" dt="2025-10-20T18:17:10.464" v="3" actId="20577"/>
      <pc:docMkLst>
        <pc:docMk/>
      </pc:docMkLst>
      <pc:sldChg chg="modSp">
        <pc:chgData name="Michelle Azhdam" userId="S::mazhdam@argenx.com::5a8cf064-bae3-4e41-892f-45b7a52664dc" providerId="AD" clId="Web-{86092CFF-E1F1-85E2-B863-42FDDBE6C390}" dt="2025-10-20T18:17:10.464" v="3" actId="20577"/>
        <pc:sldMkLst>
          <pc:docMk/>
          <pc:sldMk cId="1209878326" sldId="2147482157"/>
        </pc:sldMkLst>
        <pc:spChg chg="mod">
          <ac:chgData name="Michelle Azhdam" userId="S::mazhdam@argenx.com::5a8cf064-bae3-4e41-892f-45b7a52664dc" providerId="AD" clId="Web-{86092CFF-E1F1-85E2-B863-42FDDBE6C390}" dt="2025-10-20T18:17:10.464" v="3" actId="20577"/>
          <ac:spMkLst>
            <pc:docMk/>
            <pc:sldMk cId="1209878326" sldId="2147482157"/>
            <ac:spMk id="15" creationId="{B2D2874F-BFFB-6B84-C93E-C98843C68CF3}"/>
          </ac:spMkLst>
        </pc:spChg>
        <pc:spChg chg="mod">
          <ac:chgData name="Michelle Azhdam" userId="S::mazhdam@argenx.com::5a8cf064-bae3-4e41-892f-45b7a52664dc" providerId="AD" clId="Web-{86092CFF-E1F1-85E2-B863-42FDDBE6C390}" dt="2025-10-20T18:17:02.964" v="2" actId="20577"/>
          <ac:spMkLst>
            <pc:docMk/>
            <pc:sldMk cId="1209878326" sldId="2147482157"/>
            <ac:spMk id="16" creationId="{A3FFA9A1-3B23-955B-13EE-11C831C95B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6C555-7B8C-4F5B-8B90-2A6E14A02BB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3065D-75D6-4C13-86F5-AE6AD14FA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7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5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99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1370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47">
                <a:solidFill>
                  <a:schemeClr val="tx1"/>
                </a:solidFill>
              </a:defRPr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DBE159-6C99-DB44-53FD-74D2E5A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79" y="1920991"/>
            <a:ext cx="9321717" cy="5333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aphic 13">
            <a:extLst>
              <a:ext uri="{FF2B5EF4-FFF2-40B4-BE49-F238E27FC236}">
                <a16:creationId xmlns:a16="http://schemas.microsoft.com/office/drawing/2014/main" id="{F196F4BB-BBA4-EACE-9074-954DDDDD59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30792" y="7203865"/>
            <a:ext cx="996816" cy="310896"/>
            <a:chOff x="2711450" y="2374562"/>
            <a:chExt cx="6773320" cy="211252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D40C71C-18DD-FBEF-281B-643824D8C732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4075052-F1B4-935E-5FD1-6C11805189CD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rgbClr val="5A5A5A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7F3BF09-6C93-C0B0-B17A-50C9D4CAC377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65F02CE-49A4-338E-86DA-408C21F3975E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4961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network&#10;&#10;Description automatically generated">
            <a:extLst>
              <a:ext uri="{FF2B5EF4-FFF2-40B4-BE49-F238E27FC236}">
                <a16:creationId xmlns:a16="http://schemas.microsoft.com/office/drawing/2014/main" id="{41016CA4-04B2-5094-EB32-8F3F1DEE2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8E1A8-2FB4-4DB1-8B74-1AF2430D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1C738A5-C44F-D654-1332-9E7C030059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474" y="3477430"/>
            <a:ext cx="1786848" cy="7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06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47">
                <a:solidFill>
                  <a:schemeClr val="tx1"/>
                </a:solidFill>
              </a:defRPr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DBE159-6C99-DB44-53FD-74D2E5A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79" y="1920991"/>
            <a:ext cx="9321717" cy="5333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27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431EF20-F1A7-F159-CCBF-5C1DA24AC2C5}"/>
              </a:ext>
            </a:extLst>
          </p:cNvPr>
          <p:cNvSpPr/>
          <p:nvPr userDrawn="1"/>
        </p:nvSpPr>
        <p:spPr>
          <a:xfrm>
            <a:off x="380209" y="2037034"/>
            <a:ext cx="2926994" cy="4568098"/>
          </a:xfrm>
          <a:prstGeom prst="roundRect">
            <a:avLst>
              <a:gd name="adj" fmla="val 3471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F59A-C26C-4677-E14B-6294962D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80" y="2368656"/>
            <a:ext cx="2937593" cy="3943887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47">
                <a:solidFill>
                  <a:schemeClr val="tx1"/>
                </a:solidFill>
              </a:defRPr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aphic 13">
            <a:extLst>
              <a:ext uri="{FF2B5EF4-FFF2-40B4-BE49-F238E27FC236}">
                <a16:creationId xmlns:a16="http://schemas.microsoft.com/office/drawing/2014/main" id="{6BD0B515-2AEC-4DA8-1402-F8BF3F699C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17104" y="7106270"/>
            <a:ext cx="822373" cy="352349"/>
            <a:chOff x="2711450" y="2374562"/>
            <a:chExt cx="6773320" cy="2112525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EBC0ACE-7137-6B52-6BE4-E0E93455318E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F144680-EB5C-988C-81FA-CE3FD6E8994C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rgbClr val="5A5A5A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284CEA3-8F09-EDC9-99FC-EDE09EC9487E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CBFB880-C92F-245C-C491-F8FCD4F9352A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6CAC467-71BF-0A07-8C59-48DC3705E4B1}"/>
              </a:ext>
            </a:extLst>
          </p:cNvPr>
          <p:cNvSpPr/>
          <p:nvPr userDrawn="1"/>
        </p:nvSpPr>
        <p:spPr>
          <a:xfrm>
            <a:off x="3577308" y="2037034"/>
            <a:ext cx="2926994" cy="4568098"/>
          </a:xfrm>
          <a:prstGeom prst="roundRect">
            <a:avLst>
              <a:gd name="adj" fmla="val 3471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279FCFB-BEB3-F26F-7E87-4417B2AD42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78780" y="2368656"/>
            <a:ext cx="2937593" cy="3943887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D6D31A5-2CD7-D06A-F822-824B5FFBDC6D}"/>
              </a:ext>
            </a:extLst>
          </p:cNvPr>
          <p:cNvSpPr/>
          <p:nvPr userDrawn="1"/>
        </p:nvSpPr>
        <p:spPr>
          <a:xfrm>
            <a:off x="6787949" y="2037034"/>
            <a:ext cx="2926994" cy="4568098"/>
          </a:xfrm>
          <a:prstGeom prst="roundRect">
            <a:avLst>
              <a:gd name="adj" fmla="val 3471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1440465-193D-D66E-4251-34C0A4944CB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89421" y="2368656"/>
            <a:ext cx="2937593" cy="3943887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254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FC7B666-89F4-B563-3E04-72CD3012C047}"/>
              </a:ext>
            </a:extLst>
          </p:cNvPr>
          <p:cNvGrpSpPr/>
          <p:nvPr userDrawn="1"/>
        </p:nvGrpSpPr>
        <p:grpSpPr>
          <a:xfrm>
            <a:off x="380208" y="2032098"/>
            <a:ext cx="9346805" cy="4568099"/>
            <a:chOff x="460859" y="1401141"/>
            <a:chExt cx="12068794" cy="4030676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431EF20-F1A7-F159-CCBF-5C1DA24AC2C5}"/>
                </a:ext>
              </a:extLst>
            </p:cNvPr>
            <p:cNvSpPr/>
            <p:nvPr userDrawn="1"/>
          </p:nvSpPr>
          <p:spPr>
            <a:xfrm>
              <a:off x="460859" y="1401142"/>
              <a:ext cx="2818254" cy="4030675"/>
            </a:xfrm>
            <a:prstGeom prst="roundRect">
              <a:avLst>
                <a:gd name="adj" fmla="val 3471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66CAC467-71BF-0A07-8C59-48DC3705E4B1}"/>
                </a:ext>
              </a:extLst>
            </p:cNvPr>
            <p:cNvSpPr/>
            <p:nvPr userDrawn="1"/>
          </p:nvSpPr>
          <p:spPr>
            <a:xfrm>
              <a:off x="3539183" y="1401142"/>
              <a:ext cx="2818254" cy="4030675"/>
            </a:xfrm>
            <a:prstGeom prst="roundRect">
              <a:avLst>
                <a:gd name="adj" fmla="val 3471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D6D31A5-2CD7-D06A-F822-824B5FFBDC6D}"/>
                </a:ext>
              </a:extLst>
            </p:cNvPr>
            <p:cNvSpPr/>
            <p:nvPr userDrawn="1"/>
          </p:nvSpPr>
          <p:spPr>
            <a:xfrm>
              <a:off x="6630546" y="1401142"/>
              <a:ext cx="2818254" cy="4030675"/>
            </a:xfrm>
            <a:prstGeom prst="roundRect">
              <a:avLst>
                <a:gd name="adj" fmla="val 3471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A3480FF-F54B-2039-A3E1-5E60B386E717}"/>
                </a:ext>
              </a:extLst>
            </p:cNvPr>
            <p:cNvSpPr/>
            <p:nvPr userDrawn="1"/>
          </p:nvSpPr>
          <p:spPr>
            <a:xfrm>
              <a:off x="9711399" y="1401141"/>
              <a:ext cx="2818254" cy="4030675"/>
            </a:xfrm>
            <a:prstGeom prst="roundRect">
              <a:avLst>
                <a:gd name="adj" fmla="val 3471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F59A-C26C-4677-E14B-6294962D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80" y="2363722"/>
            <a:ext cx="2175541" cy="3943887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aphic 13">
            <a:extLst>
              <a:ext uri="{FF2B5EF4-FFF2-40B4-BE49-F238E27FC236}">
                <a16:creationId xmlns:a16="http://schemas.microsoft.com/office/drawing/2014/main" id="{6BD0B515-2AEC-4DA8-1402-F8BF3F699C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17104" y="7106270"/>
            <a:ext cx="822373" cy="352349"/>
            <a:chOff x="2711450" y="2374562"/>
            <a:chExt cx="6773320" cy="2112525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EBC0ACE-7137-6B52-6BE4-E0E93455318E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F144680-EB5C-988C-81FA-CE3FD6E8994C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rgbClr val="5A5A5A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284CEA3-8F09-EDC9-99FC-EDE09EC9487E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CBFB880-C92F-245C-C491-F8FCD4F9352A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279FCFB-BEB3-F26F-7E87-4417B2AD42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42619" y="2363722"/>
            <a:ext cx="2199210" cy="3943887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1440465-193D-D66E-4251-34C0A4944CB8}"/>
              </a:ext>
            </a:extLst>
          </p:cNvPr>
          <p:cNvSpPr>
            <a:spLocks noGrp="1"/>
          </p:cNvSpPr>
          <p:nvPr userDrawn="1">
            <p:ph idx="14"/>
          </p:nvPr>
        </p:nvSpPr>
        <p:spPr>
          <a:xfrm>
            <a:off x="5165585" y="2363722"/>
            <a:ext cx="2176820" cy="3943887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CF882F-D86D-648A-0E6C-0CAA5788D81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3800" y="2363722"/>
            <a:ext cx="2176820" cy="3943887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234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80" y="353150"/>
            <a:ext cx="4674705" cy="12146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F59A-C26C-4677-E14B-6294962D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79" y="1920991"/>
            <a:ext cx="4647521" cy="533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F75B5CD-9F14-D8B1-238D-75A0C59BE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5802" y="0"/>
            <a:ext cx="5032598" cy="7772400"/>
          </a:xfrm>
          <a:solidFill>
            <a:schemeClr val="tx1"/>
          </a:solidFill>
          <a:ln w="158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587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aphic 13">
            <a:extLst>
              <a:ext uri="{FF2B5EF4-FFF2-40B4-BE49-F238E27FC236}">
                <a16:creationId xmlns:a16="http://schemas.microsoft.com/office/drawing/2014/main" id="{44CF32E8-9D9F-C866-178E-37C355CA23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9788" y="7106270"/>
            <a:ext cx="822373" cy="352349"/>
            <a:chOff x="2711450" y="2374562"/>
            <a:chExt cx="6773320" cy="211252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6AD782C-6EB1-1EFE-81C7-A82D9C892903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009B59A-85CF-42AA-1AB4-6CD2171512C5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rgbClr val="5A5A5A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EAB0AD4-4151-3968-37CB-93244D3D698E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5B3E988-BABF-4476-8CD3-BE4FBD4191B1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</p:spTree>
    <p:extLst>
      <p:ext uri="{BB962C8B-B14F-4D97-AF65-F5344CB8AC3E}">
        <p14:creationId xmlns:p14="http://schemas.microsoft.com/office/powerpoint/2010/main" val="2574265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680" y="353150"/>
            <a:ext cx="5711389" cy="12146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F59A-C26C-4677-E14B-6294962D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79" y="1920991"/>
            <a:ext cx="5711388" cy="5333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A40480-9F39-5015-7406-FC6693541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15333" y="-92117"/>
            <a:ext cx="3518505" cy="7945120"/>
          </a:xfrm>
          <a:solidFill>
            <a:schemeClr val="tx1"/>
          </a:solidFill>
          <a:ln w="15875">
            <a:gradFill>
              <a:gsLst>
                <a:gs pos="0">
                  <a:schemeClr val="bg1"/>
                </a:gs>
                <a:gs pos="33000">
                  <a:schemeClr val="accent2"/>
                </a:gs>
                <a:gs pos="79000">
                  <a:schemeClr val="accent3"/>
                </a:gs>
              </a:gsLst>
              <a:lin ang="2700000" scaled="0"/>
            </a:gra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87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5" name="Graphic 13">
            <a:extLst>
              <a:ext uri="{FF2B5EF4-FFF2-40B4-BE49-F238E27FC236}">
                <a16:creationId xmlns:a16="http://schemas.microsoft.com/office/drawing/2014/main" id="{E0DA0C78-2ECB-02B7-907F-C4231DA428B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9788" y="7106270"/>
            <a:ext cx="822373" cy="352349"/>
            <a:chOff x="2711450" y="2374562"/>
            <a:chExt cx="6773320" cy="2112525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0B41E29-E528-8701-7461-127B0413D9D8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EBFFFA3-B6D8-3335-000D-02AF7448B473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rgbClr val="5A5A5A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0A2EEFD-2151-8530-B59A-54C032D07036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49FA4FC-B7C9-1B29-299C-303972438BA4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</p:spTree>
    <p:extLst>
      <p:ext uri="{BB962C8B-B14F-4D97-AF65-F5344CB8AC3E}">
        <p14:creationId xmlns:p14="http://schemas.microsoft.com/office/powerpoint/2010/main" val="158880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2DC3DFF4-D5D6-35EF-D6F6-C09FAAC93621}"/>
              </a:ext>
            </a:extLst>
          </p:cNvPr>
          <p:cNvSpPr/>
          <p:nvPr userDrawn="1"/>
        </p:nvSpPr>
        <p:spPr>
          <a:xfrm rot="16200000">
            <a:off x="3655967" y="1369965"/>
            <a:ext cx="7772403" cy="5032465"/>
          </a:xfrm>
          <a:prstGeom prst="round2SameRect">
            <a:avLst>
              <a:gd name="adj1" fmla="val 4597"/>
              <a:gd name="adj2" fmla="val 0"/>
            </a:avLst>
          </a:prstGeom>
          <a:solidFill>
            <a:srgbClr val="0A43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F59A-C26C-4677-E14B-6294962D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79" y="336468"/>
            <a:ext cx="4647521" cy="7213863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CBF5FC-5331-2881-367B-961F6965D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54931" y="0"/>
            <a:ext cx="4647521" cy="7772400"/>
          </a:xfrm>
        </p:spPr>
        <p:txBody>
          <a:bodyPr anchor="ctr">
            <a:normAutofit/>
          </a:bodyPr>
          <a:lstStyle>
            <a:lvl1pPr marL="0" indent="0">
              <a:buNone/>
              <a:defRPr sz="5440" b="1" spc="-170">
                <a:solidFill>
                  <a:srgbClr val="CCDFE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aphic 13">
            <a:extLst>
              <a:ext uri="{FF2B5EF4-FFF2-40B4-BE49-F238E27FC236}">
                <a16:creationId xmlns:a16="http://schemas.microsoft.com/office/drawing/2014/main" id="{BF6360C6-D61F-87C5-792F-C2C71B00DD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9788" y="7106270"/>
            <a:ext cx="822373" cy="352349"/>
            <a:chOff x="2711450" y="2374562"/>
            <a:chExt cx="6773320" cy="2112525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40E507C-8413-DA38-0728-002BD5E12A2D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A6839A4-25FF-8335-A543-EE98CCC905F7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rgbClr val="5A5A5A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D959C2B-B0B2-7293-9FA6-EF204BE6F7AA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D46277D-41CD-22B2-7D70-00B1FF68A5D6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</p:spTree>
    <p:extLst>
      <p:ext uri="{BB962C8B-B14F-4D97-AF65-F5344CB8AC3E}">
        <p14:creationId xmlns:p14="http://schemas.microsoft.com/office/powerpoint/2010/main" val="295784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2398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aphic 13">
            <a:extLst>
              <a:ext uri="{FF2B5EF4-FFF2-40B4-BE49-F238E27FC236}">
                <a16:creationId xmlns:a16="http://schemas.microsoft.com/office/drawing/2014/main" id="{6BD0B515-2AEC-4DA8-1402-F8BF3F699C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17104" y="7106270"/>
            <a:ext cx="822373" cy="352349"/>
            <a:chOff x="2711450" y="2374562"/>
            <a:chExt cx="6773320" cy="2112525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EBC0ACE-7137-6B52-6BE4-E0E93455318E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F144680-EB5C-988C-81FA-CE3FD6E8994C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rgbClr val="5A5A5A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284CEA3-8F09-EDC9-99FC-EDE09EC9487E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CBFB880-C92F-245C-C491-F8FCD4F9352A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967C150-5B2A-FFC5-9C2D-281BFA2A634E}"/>
              </a:ext>
            </a:extLst>
          </p:cNvPr>
          <p:cNvSpPr/>
          <p:nvPr userDrawn="1"/>
        </p:nvSpPr>
        <p:spPr>
          <a:xfrm>
            <a:off x="5086068" y="2690581"/>
            <a:ext cx="4646913" cy="3278679"/>
          </a:xfrm>
          <a:prstGeom prst="roundRect">
            <a:avLst>
              <a:gd name="adj" fmla="val 3471"/>
            </a:avLst>
          </a:prstGeom>
          <a:solidFill>
            <a:schemeClr val="accent3"/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AD1DACC-AAC9-35ED-39AB-99D9409654A1}"/>
              </a:ext>
            </a:extLst>
          </p:cNvPr>
          <p:cNvSpPr/>
          <p:nvPr userDrawn="1"/>
        </p:nvSpPr>
        <p:spPr>
          <a:xfrm>
            <a:off x="314325" y="2690581"/>
            <a:ext cx="4646913" cy="3278679"/>
          </a:xfrm>
          <a:prstGeom prst="roundRect">
            <a:avLst>
              <a:gd name="adj" fmla="val 3471"/>
            </a:avLst>
          </a:prstGeom>
          <a:solidFill>
            <a:schemeClr val="accent3"/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7579E4-9F6D-8E63-6902-D01237880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80" y="2707244"/>
            <a:ext cx="4506999" cy="323153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BAE460-7AB4-0F27-6C3E-14B814469C8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54102" y="2707244"/>
            <a:ext cx="4504920" cy="323153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1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4AD0D49-213E-E04F-994B-2B33827E8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9530" y="7358592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74A46B-A859-492E-B897-35239A00ED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05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1FB272-D671-7E81-5C5C-CC86F2E19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CDFEF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F59A-C26C-4677-E14B-6294962D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79" y="1920991"/>
            <a:ext cx="4645510" cy="5333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47"/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B472AE32-5289-D9FE-54B2-9EAA97FE6EE6}"/>
              </a:ext>
            </a:extLst>
          </p:cNvPr>
          <p:cNvGrpSpPr/>
          <p:nvPr/>
        </p:nvGrpSpPr>
        <p:grpSpPr>
          <a:xfrm>
            <a:off x="4622405" y="7108541"/>
            <a:ext cx="817072" cy="350078"/>
            <a:chOff x="2711450" y="2374562"/>
            <a:chExt cx="6773320" cy="211252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FFF2D38-9F62-8F37-BC7F-135118AC5CAE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E71C6F-15E4-AB1C-DFCA-E483F6E2E833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chemeClr val="bg1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6989961-6C23-367C-CE81-E1C2364BFBE7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F3B5C4E-45D0-193E-0232-E003695F1B2F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6D996C4-0DDB-C750-1220-0DA7858ABDEC}"/>
              </a:ext>
            </a:extLst>
          </p:cNvPr>
          <p:cNvSpPr/>
          <p:nvPr userDrawn="1"/>
        </p:nvSpPr>
        <p:spPr>
          <a:xfrm>
            <a:off x="5277952" y="1906830"/>
            <a:ext cx="4491910" cy="4700747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0CA3C6-7D89-F3D5-4665-AD7575F356E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6695" y="2818791"/>
            <a:ext cx="4496105" cy="28934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413" b="1" spc="-340"/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03394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23D6247-64D5-2F23-25CF-6AC05CA51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45964" cy="777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680" y="353150"/>
            <a:ext cx="4647520" cy="12146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F59A-C26C-4677-E14B-6294962D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79" y="1920991"/>
            <a:ext cx="4261949" cy="5333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3D55F0B-A189-E0E7-444F-5A650D0810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5802" y="0"/>
            <a:ext cx="5032598" cy="7772400"/>
          </a:xfrm>
          <a:solidFill>
            <a:schemeClr val="tx1"/>
          </a:solidFill>
          <a:ln w="158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587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aphic 13">
            <a:extLst>
              <a:ext uri="{FF2B5EF4-FFF2-40B4-BE49-F238E27FC236}">
                <a16:creationId xmlns:a16="http://schemas.microsoft.com/office/drawing/2014/main" id="{2C81FBDF-1474-523D-25AF-9F46DD561A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9788" y="7106270"/>
            <a:ext cx="822373" cy="352349"/>
            <a:chOff x="2711450" y="2374562"/>
            <a:chExt cx="6773320" cy="211252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8EE3984-A92F-A42B-8EAF-666D76DBBAE5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7481D06-C49D-DEFB-2EC8-4AE6E03CE3DA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chemeClr val="bg1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4686FAD-D48E-BE0C-6ED6-1BD336438D9E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8531382-AC4E-460C-708E-B5AC4B26465A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</p:spTree>
    <p:extLst>
      <p:ext uri="{BB962C8B-B14F-4D97-AF65-F5344CB8AC3E}">
        <p14:creationId xmlns:p14="http://schemas.microsoft.com/office/powerpoint/2010/main" val="3184270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2AA3AA-2E0E-28DA-7A3D-6C1C65C3FD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630603" cy="777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680" y="353150"/>
            <a:ext cx="5711389" cy="12146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F59A-C26C-4677-E14B-6294962D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79" y="1920991"/>
            <a:ext cx="5711388" cy="5333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A40480-9F39-5015-7406-FC6693541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15333" y="-92117"/>
            <a:ext cx="3518505" cy="7945120"/>
          </a:xfrm>
          <a:solidFill>
            <a:schemeClr val="tx1"/>
          </a:solidFill>
          <a:ln w="158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587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aphic 13">
            <a:extLst>
              <a:ext uri="{FF2B5EF4-FFF2-40B4-BE49-F238E27FC236}">
                <a16:creationId xmlns:a16="http://schemas.microsoft.com/office/drawing/2014/main" id="{C9E8A732-09A3-1ADE-A09F-A1C54EF59C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9788" y="7106270"/>
            <a:ext cx="822373" cy="352349"/>
            <a:chOff x="2711450" y="2374562"/>
            <a:chExt cx="6773320" cy="2112525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F00423C-49EE-7CCA-7206-0209E0DCCDAF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96F881E-AF08-D357-8EE3-E977011BFAC6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chemeClr val="bg1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11CBB8B-75E8-67AE-8970-0941A1758B0A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06FD6A0-E415-F769-511F-B9228397FC0C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</p:spTree>
    <p:extLst>
      <p:ext uri="{BB962C8B-B14F-4D97-AF65-F5344CB8AC3E}">
        <p14:creationId xmlns:p14="http://schemas.microsoft.com/office/powerpoint/2010/main" val="340577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network&#10;&#10;Description automatically generated">
            <a:extLst>
              <a:ext uri="{FF2B5EF4-FFF2-40B4-BE49-F238E27FC236}">
                <a16:creationId xmlns:a16="http://schemas.microsoft.com/office/drawing/2014/main" id="{87F60AC2-BEAF-2D65-F6C8-9109787B6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206"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A17B22B-B05C-0DFD-14AD-845E6F227C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726" y="3548925"/>
            <a:ext cx="2165876" cy="6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2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5418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540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13">
            <a:extLst>
              <a:ext uri="{FF2B5EF4-FFF2-40B4-BE49-F238E27FC236}">
                <a16:creationId xmlns:a16="http://schemas.microsoft.com/office/drawing/2014/main" id="{048B9708-822F-3FF5-4F51-5900B3EFB83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9788" y="7106270"/>
            <a:ext cx="822373" cy="352349"/>
            <a:chOff x="2711450" y="2374562"/>
            <a:chExt cx="6773320" cy="211252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E6F9961-3D63-5D5F-5966-8EAA260850C3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9AAC09E-8922-38FC-DE70-3F72DE3C86EA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rgbClr val="5A5A5A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4770F42-8778-4E7E-E835-83876F381F8F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A84516E-B969-410A-89DB-583BF8964130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</p:spTree>
    <p:extLst>
      <p:ext uri="{BB962C8B-B14F-4D97-AF65-F5344CB8AC3E}">
        <p14:creationId xmlns:p14="http://schemas.microsoft.com/office/powerpoint/2010/main" val="367563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5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8064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119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dots&#10;&#10;Description automatically generated">
            <a:extLst>
              <a:ext uri="{FF2B5EF4-FFF2-40B4-BE49-F238E27FC236}">
                <a16:creationId xmlns:a16="http://schemas.microsoft.com/office/drawing/2014/main" id="{B5E0B939-7166-8CA4-6C02-D6F9E5A22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6"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981" y="154727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981" y="1693649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2B48073-1FC0-0709-8805-B55D86A153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4281207357"/>
              </p:ext>
            </p:extLst>
          </p:nvPr>
        </p:nvGraphicFramePr>
        <p:xfrm>
          <a:off x="1310" y="1800"/>
          <a:ext cx="1310" cy="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23" imgH="423" progId="TCLayout.ActiveDocument.1">
                  <p:embed/>
                </p:oleObj>
              </mc:Choice>
              <mc:Fallback>
                <p:oleObj name="think-cell Slide" r:id="rId28" imgW="423" imgH="4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9F3736-BFF3-F408-CA6A-46C8F9D79F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310" y="1800"/>
                        <a:ext cx="1310" cy="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08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45" r:id="rId13"/>
    <p:sldLayoutId id="2147484053" r:id="rId14"/>
    <p:sldLayoutId id="2147484054" r:id="rId15"/>
    <p:sldLayoutId id="2147484067" r:id="rId16"/>
    <p:sldLayoutId id="2147484058" r:id="rId17"/>
    <p:sldLayoutId id="2147484060" r:id="rId18"/>
    <p:sldLayoutId id="2147484062" r:id="rId19"/>
    <p:sldLayoutId id="2147484066" r:id="rId20"/>
    <p:sldLayoutId id="2147484069" r:id="rId21"/>
    <p:sldLayoutId id="2147484056" r:id="rId22"/>
    <p:sldLayoutId id="2147484059" r:id="rId23"/>
    <p:sldLayoutId id="2147484061" r:id="rId24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b="1" kern="1200" spc="-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white rectangular object with a blue border&#10;&#10;Description automatically generated">
            <a:extLst>
              <a:ext uri="{FF2B5EF4-FFF2-40B4-BE49-F238E27FC236}">
                <a16:creationId xmlns:a16="http://schemas.microsoft.com/office/drawing/2014/main" id="{96B39968-C00C-501F-6A4F-6BE7F2C28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20FBA07-785C-0DF6-5108-56F9E227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7864" y="2960836"/>
            <a:ext cx="7772400" cy="3800022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1DE4878-035D-61F1-2367-3F91DCA4FF87}"/>
              </a:ext>
            </a:extLst>
          </p:cNvPr>
          <p:cNvSpPr/>
          <p:nvPr/>
        </p:nvSpPr>
        <p:spPr>
          <a:xfrm rot="10800000">
            <a:off x="237744" y="1647567"/>
            <a:ext cx="9579736" cy="1198260"/>
          </a:xfrm>
          <a:prstGeom prst="roundRect">
            <a:avLst>
              <a:gd name="adj" fmla="val 6431"/>
            </a:avLst>
          </a:prstGeom>
          <a:solidFill>
            <a:schemeClr val="bg1"/>
          </a:solidFill>
          <a:ln w="12700">
            <a:solidFill>
              <a:srgbClr val="D9E3F2"/>
            </a:solidFill>
          </a:ln>
          <a:effectLst>
            <a:outerShdw blurRad="127000" algn="ctr" rotWithShape="0">
              <a:schemeClr val="accent5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D6133A43-526A-2B7A-CCB5-3E5F81D5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94" y="659077"/>
            <a:ext cx="9183049" cy="638383"/>
          </a:xfrm>
        </p:spPr>
        <p:txBody>
          <a:bodyPr>
            <a:noAutofit/>
          </a:bodyPr>
          <a:lstStyle/>
          <a:p>
            <a:pPr algn="ctr"/>
            <a:r>
              <a:rPr lang="en-US" sz="4000" spc="-150" dirty="0">
                <a:solidFill>
                  <a:schemeClr val="accent2"/>
                </a:solidFill>
                <a:latin typeface="Aptos" panose="020B0004020202020204" pitchFamily="34" charset="0"/>
              </a:rPr>
              <a:t>Immunology Innovation Program</a:t>
            </a:r>
            <a:endParaRPr lang="en-US" sz="2000" b="0" spc="-150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886B42FB-83F3-C3FC-7318-F9270C869287}"/>
              </a:ext>
            </a:extLst>
          </p:cNvPr>
          <p:cNvSpPr txBox="1">
            <a:spLocks/>
          </p:cNvSpPr>
          <p:nvPr/>
        </p:nvSpPr>
        <p:spPr>
          <a:xfrm>
            <a:off x="405793" y="6867219"/>
            <a:ext cx="6350995" cy="615505"/>
          </a:xfrm>
          <a:prstGeom prst="rect">
            <a:avLst/>
          </a:prstGeom>
          <a:ln>
            <a:noFill/>
          </a:ln>
        </p:spPr>
        <p:txBody>
          <a:bodyPr vert="horz" lIns="103632" tIns="51816" rIns="103632" bIns="51816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333533"/>
                </a:solidFill>
                <a:latin typeface="Aptos" panose="020B0004020202020204" pitchFamily="34" charset="0"/>
              </a:rPr>
              <a:t>By</a:t>
            </a:r>
            <a:r>
              <a:rPr lang="en-US" sz="1200" dirty="0">
                <a:solidFill>
                  <a:srgbClr val="086E3C"/>
                </a:solidFill>
                <a:latin typeface="Aptos" panose="020B0004020202020204" pitchFamily="34" charset="0"/>
              </a:rPr>
              <a:t> </a:t>
            </a:r>
            <a:r>
              <a:rPr lang="en-US" sz="1200" b="1" dirty="0">
                <a:solidFill>
                  <a:schemeClr val="accent4"/>
                </a:solidFill>
                <a:latin typeface="Aptos" panose="020B0004020202020204" pitchFamily="34" charset="0"/>
              </a:rPr>
              <a:t>c</a:t>
            </a:r>
            <a:r>
              <a:rPr lang="en-BE" sz="12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ombining</a:t>
            </a:r>
            <a:r>
              <a:rPr lang="en-BE" sz="1200" b="1" dirty="0">
                <a:solidFill>
                  <a:schemeClr val="accent4"/>
                </a:solidFill>
                <a:latin typeface="Aptos" panose="020B0004020202020204" pitchFamily="34" charset="0"/>
              </a:rPr>
              <a:t> our antibody engineering capabilities </a:t>
            </a:r>
            <a:r>
              <a:rPr lang="en-US" sz="1200" b="1" dirty="0">
                <a:solidFill>
                  <a:schemeClr val="accent4"/>
                </a:solidFill>
                <a:latin typeface="Aptos" panose="020B0004020202020204" pitchFamily="34" charset="0"/>
              </a:rPr>
              <a:t>with physician/scientists' expertise, </a:t>
            </a:r>
            <a:r>
              <a:rPr lang="en-US" sz="1200" dirty="0">
                <a:latin typeface="Aptos" panose="020B0004020202020204" pitchFamily="34" charset="0"/>
              </a:rPr>
              <a:t>we aim to translate immunology breakthroughs into novel antibody-based medicines to </a:t>
            </a:r>
            <a:r>
              <a:rPr lang="en-US" sz="1200" dirty="0">
                <a:solidFill>
                  <a:srgbClr val="333533"/>
                </a:solidFill>
                <a:latin typeface="Aptos" panose="020B0004020202020204" pitchFamily="34" charset="0"/>
              </a:rPr>
              <a:t>continue to </a:t>
            </a:r>
            <a:r>
              <a:rPr lang="en-US" sz="1200" b="1" dirty="0">
                <a:solidFill>
                  <a:schemeClr val="accent4"/>
                </a:solidFill>
                <a:latin typeface="Aptos" panose="020B0004020202020204" pitchFamily="34" charset="0"/>
              </a:rPr>
              <a:t>transform patients’ lives</a:t>
            </a:r>
            <a:r>
              <a:rPr lang="en-BE" sz="1200" b="1">
                <a:solidFill>
                  <a:schemeClr val="accent4"/>
                </a:solidFill>
                <a:latin typeface="Aptos" panose="020B0004020202020204" pitchFamily="34" charset="0"/>
              </a:rPr>
              <a:t>. </a:t>
            </a:r>
            <a:endParaRPr lang="en-US" altLang="en-US" sz="1200" b="1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sp>
        <p:nvSpPr>
          <p:cNvPr id="2" name="Content Placeholder 15">
            <a:extLst>
              <a:ext uri="{FF2B5EF4-FFF2-40B4-BE49-F238E27FC236}">
                <a16:creationId xmlns:a16="http://schemas.microsoft.com/office/drawing/2014/main" id="{D12B8797-B599-44FC-25C2-7D62221A9318}"/>
              </a:ext>
            </a:extLst>
          </p:cNvPr>
          <p:cNvSpPr txBox="1">
            <a:spLocks/>
          </p:cNvSpPr>
          <p:nvPr/>
        </p:nvSpPr>
        <p:spPr>
          <a:xfrm>
            <a:off x="461634" y="3645715"/>
            <a:ext cx="1464888" cy="623787"/>
          </a:xfrm>
          <a:prstGeom prst="rect">
            <a:avLst/>
          </a:prstGeom>
          <a:ln>
            <a:noFill/>
          </a:ln>
        </p:spPr>
        <p:txBody>
          <a:bodyPr vert="horz" lIns="103632" tIns="51816" rIns="103632" bIns="51816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907"/>
              </a:spcAft>
              <a:buNone/>
            </a:pPr>
            <a:r>
              <a:rPr lang="en-US" sz="1050" b="1" dirty="0">
                <a:solidFill>
                  <a:schemeClr val="accent4"/>
                </a:solidFill>
                <a:latin typeface="Aptos" panose="020B0004020202020204" pitchFamily="34" charset="0"/>
              </a:rPr>
              <a:t>Learn more </a:t>
            </a:r>
            <a:br>
              <a:rPr lang="en-US" sz="1050" b="1" dirty="0">
                <a:latin typeface="Aptos" panose="020B0004020202020204" pitchFamily="34" charset="0"/>
              </a:rPr>
            </a:br>
            <a:r>
              <a:rPr lang="en-US" sz="1000" dirty="0">
                <a:latin typeface="Aptos" panose="020B0004020202020204" pitchFamily="34" charset="0"/>
              </a:rPr>
              <a:t>about our Immunology Innovation Program!</a:t>
            </a:r>
            <a:endParaRPr lang="en-BE" sz="1000">
              <a:latin typeface="Aptos" panose="020B00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5F0A83-898F-83EC-C001-59417358CDF2}"/>
              </a:ext>
            </a:extLst>
          </p:cNvPr>
          <p:cNvGrpSpPr/>
          <p:nvPr/>
        </p:nvGrpSpPr>
        <p:grpSpPr>
          <a:xfrm>
            <a:off x="8286588" y="4189130"/>
            <a:ext cx="1223130" cy="1223130"/>
            <a:chOff x="8612560" y="4275627"/>
            <a:chExt cx="897158" cy="89715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4B80739-D559-B9D2-03CB-893270F8364F}"/>
                </a:ext>
              </a:extLst>
            </p:cNvPr>
            <p:cNvSpPr/>
            <p:nvPr/>
          </p:nvSpPr>
          <p:spPr>
            <a:xfrm>
              <a:off x="8612560" y="4275627"/>
              <a:ext cx="897158" cy="897158"/>
            </a:xfrm>
            <a:prstGeom prst="roundRect">
              <a:avLst>
                <a:gd name="adj" fmla="val 6431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CA23267-C105-C5BF-3E59-2133B95D5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72868" y="4335935"/>
              <a:ext cx="776542" cy="77654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C67AC8-6FDA-3CD3-C9AF-304462FC6BB7}"/>
              </a:ext>
            </a:extLst>
          </p:cNvPr>
          <p:cNvGrpSpPr/>
          <p:nvPr/>
        </p:nvGrpSpPr>
        <p:grpSpPr>
          <a:xfrm>
            <a:off x="549644" y="4189130"/>
            <a:ext cx="1223130" cy="1223130"/>
            <a:chOff x="554340" y="4275627"/>
            <a:chExt cx="897158" cy="897158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904C008D-3B03-25E0-8726-A62AEDBAE4B0}"/>
                </a:ext>
              </a:extLst>
            </p:cNvPr>
            <p:cNvSpPr/>
            <p:nvPr/>
          </p:nvSpPr>
          <p:spPr>
            <a:xfrm>
              <a:off x="554340" y="4275627"/>
              <a:ext cx="897158" cy="897158"/>
            </a:xfrm>
            <a:prstGeom prst="roundRect">
              <a:avLst>
                <a:gd name="adj" fmla="val 6431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16923F3-4B6F-B1D2-C5FF-A1A0E20D8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4254" y="4331468"/>
              <a:ext cx="777240" cy="777240"/>
            </a:xfrm>
            <a:prstGeom prst="rect">
              <a:avLst/>
            </a:prstGeom>
          </p:spPr>
        </p:pic>
      </p:grp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07EB49DF-552C-B89C-538E-1A2EB288378B}"/>
              </a:ext>
            </a:extLst>
          </p:cNvPr>
          <p:cNvSpPr txBox="1">
            <a:spLocks/>
          </p:cNvSpPr>
          <p:nvPr/>
        </p:nvSpPr>
        <p:spPr>
          <a:xfrm>
            <a:off x="8130209" y="3645715"/>
            <a:ext cx="1464888" cy="623787"/>
          </a:xfrm>
          <a:prstGeom prst="rect">
            <a:avLst/>
          </a:prstGeom>
          <a:ln>
            <a:noFill/>
          </a:ln>
        </p:spPr>
        <p:txBody>
          <a:bodyPr vert="horz" lIns="103632" tIns="51816" rIns="103632" bIns="51816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spcAft>
                <a:spcPts val="907"/>
              </a:spcAft>
              <a:buNone/>
            </a:pPr>
            <a:r>
              <a:rPr lang="en-US" sz="1050" b="1" dirty="0">
                <a:solidFill>
                  <a:schemeClr val="accent4"/>
                </a:solidFill>
                <a:latin typeface="Aptos" panose="020B0004020202020204" pitchFamily="34" charset="0"/>
              </a:rPr>
              <a:t>Learn more </a:t>
            </a:r>
            <a:br>
              <a:rPr lang="en-US" sz="1050" b="1" dirty="0">
                <a:latin typeface="Aptos" panose="020B0004020202020204" pitchFamily="34" charset="0"/>
              </a:rPr>
            </a:br>
            <a:r>
              <a:rPr lang="en-US" sz="1000" dirty="0">
                <a:latin typeface="Aptos" panose="020B0004020202020204" pitchFamily="34" charset="0"/>
              </a:rPr>
              <a:t>about our antibody technologies!</a:t>
            </a:r>
            <a:endParaRPr lang="en-BE" sz="1000">
              <a:latin typeface="Aptos" panose="020B0004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2E40D12-BA20-E42C-42C7-600FD7034243}"/>
              </a:ext>
            </a:extLst>
          </p:cNvPr>
          <p:cNvSpPr/>
          <p:nvPr/>
        </p:nvSpPr>
        <p:spPr>
          <a:xfrm>
            <a:off x="7936433" y="6742828"/>
            <a:ext cx="1786919" cy="659807"/>
          </a:xfrm>
          <a:prstGeom prst="roundRect">
            <a:avLst>
              <a:gd name="adj" fmla="val 28535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Content Placeholder 15">
            <a:extLst>
              <a:ext uri="{FF2B5EF4-FFF2-40B4-BE49-F238E27FC236}">
                <a16:creationId xmlns:a16="http://schemas.microsoft.com/office/drawing/2014/main" id="{BB35C187-0D16-6533-6244-4B11B3788253}"/>
              </a:ext>
            </a:extLst>
          </p:cNvPr>
          <p:cNvSpPr txBox="1">
            <a:spLocks/>
          </p:cNvSpPr>
          <p:nvPr/>
        </p:nvSpPr>
        <p:spPr>
          <a:xfrm>
            <a:off x="8006234" y="6853259"/>
            <a:ext cx="1647535" cy="475902"/>
          </a:xfrm>
          <a:prstGeom prst="rect">
            <a:avLst/>
          </a:prstGeom>
          <a:ln>
            <a:noFill/>
          </a:ln>
        </p:spPr>
        <p:txBody>
          <a:bodyPr vert="horz" lIns="103632" tIns="51816" rIns="103632" bIns="51816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latin typeface="Aptos" panose="020B0004020202020204" pitchFamily="34" charset="0"/>
              </a:rPr>
              <a:t>Connect with us via </a:t>
            </a:r>
            <a:r>
              <a:rPr lang="en-US" sz="1200" b="1" dirty="0">
                <a:solidFill>
                  <a:srgbClr val="086E3C"/>
                </a:solidFill>
                <a:latin typeface="Aptos" panose="020B0004020202020204" pitchFamily="34" charset="0"/>
              </a:rPr>
              <a:t>IIP@argenx.com</a:t>
            </a:r>
            <a:endParaRPr lang="en-US" altLang="en-US" sz="12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9E5C06-D1EB-C602-BDF8-78551B64C854}"/>
              </a:ext>
            </a:extLst>
          </p:cNvPr>
          <p:cNvSpPr/>
          <p:nvPr/>
        </p:nvSpPr>
        <p:spPr>
          <a:xfrm>
            <a:off x="6233382" y="4391045"/>
            <a:ext cx="16318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  <a:t>Leading Translational Biology Labs</a:t>
            </a:r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FE569E8F-179E-AC75-210B-B5CC7B5931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819" y="4667661"/>
            <a:ext cx="1212525" cy="37734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89321EA-7E68-D4FC-CC63-D78BCCA7113E}"/>
              </a:ext>
            </a:extLst>
          </p:cNvPr>
          <p:cNvSpPr/>
          <p:nvPr/>
        </p:nvSpPr>
        <p:spPr>
          <a:xfrm>
            <a:off x="5573984" y="3203244"/>
            <a:ext cx="2945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  <a:t>DISEASE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  <a:t>INSIGHT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BDFA0C-C3B3-39D3-A602-031EB68A91C9}"/>
              </a:ext>
            </a:extLst>
          </p:cNvPr>
          <p:cNvSpPr/>
          <p:nvPr/>
        </p:nvSpPr>
        <p:spPr>
          <a:xfrm>
            <a:off x="1715853" y="5907198"/>
            <a:ext cx="2777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  <a:t>ANTIBODY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  <a:t>ENGINEERING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FC166D-3655-95C1-A7A5-A509604F3156}"/>
              </a:ext>
            </a:extLst>
          </p:cNvPr>
          <p:cNvSpPr/>
          <p:nvPr/>
        </p:nvSpPr>
        <p:spPr>
          <a:xfrm>
            <a:off x="1882258" y="3207287"/>
            <a:ext cx="2441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  <a:t>CLINICAL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  <a:t>DEVELOPMENT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A4F012-277C-C038-9B1B-7CF91C88CFBE}"/>
              </a:ext>
            </a:extLst>
          </p:cNvPr>
          <p:cNvSpPr/>
          <p:nvPr/>
        </p:nvSpPr>
        <p:spPr>
          <a:xfrm>
            <a:off x="5588439" y="5909420"/>
            <a:ext cx="2945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  <a:t>TECHNOLOGY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A426E"/>
                </a:solidFill>
                <a:latin typeface="Aptos" panose="020B0004020202020204" pitchFamily="34" charset="0"/>
              </a:rPr>
              <a:t>KNOW-HOW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A426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56586E-18FF-9596-F454-46D5DB5B6B29}"/>
              </a:ext>
            </a:extLst>
          </p:cNvPr>
          <p:cNvCxnSpPr/>
          <p:nvPr/>
        </p:nvCxnSpPr>
        <p:spPr>
          <a:xfrm>
            <a:off x="5038344" y="1778631"/>
            <a:ext cx="0" cy="905256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FDAD414-1448-E4F7-DF7B-3D10D54EE19A}"/>
              </a:ext>
            </a:extLst>
          </p:cNvPr>
          <p:cNvSpPr txBox="1">
            <a:spLocks/>
          </p:cNvSpPr>
          <p:nvPr/>
        </p:nvSpPr>
        <p:spPr>
          <a:xfrm>
            <a:off x="461634" y="5504937"/>
            <a:ext cx="1572575" cy="241852"/>
          </a:xfrm>
          <a:prstGeom prst="rect">
            <a:avLst/>
          </a:prstGeom>
          <a:ln>
            <a:noFill/>
          </a:ln>
        </p:spPr>
        <p:txBody>
          <a:bodyPr vert="horz" lIns="103632" tIns="51816" rIns="103632" bIns="51816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907"/>
              </a:spcAft>
              <a:buNone/>
            </a:pPr>
            <a:r>
              <a:rPr lang="en-US" sz="8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us.argenx.com</a:t>
            </a:r>
            <a:r>
              <a:rPr lang="en-US" sz="800" b="1" dirty="0">
                <a:solidFill>
                  <a:schemeClr val="accent4"/>
                </a:solidFill>
                <a:latin typeface="Aptos" panose="020B0004020202020204" pitchFamily="34" charset="0"/>
              </a:rPr>
              <a:t>/innovation</a:t>
            </a:r>
            <a:endParaRPr lang="en-BE" sz="80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ACB78A7A-7C77-D8AE-3892-DE719567C205}"/>
              </a:ext>
            </a:extLst>
          </p:cNvPr>
          <p:cNvSpPr txBox="1">
            <a:spLocks/>
          </p:cNvSpPr>
          <p:nvPr/>
        </p:nvSpPr>
        <p:spPr>
          <a:xfrm>
            <a:off x="7549978" y="5504937"/>
            <a:ext cx="2045120" cy="623787"/>
          </a:xfrm>
          <a:prstGeom prst="rect">
            <a:avLst/>
          </a:prstGeom>
          <a:ln>
            <a:noFill/>
          </a:ln>
        </p:spPr>
        <p:txBody>
          <a:bodyPr vert="horz" lIns="103632" tIns="51816" rIns="103632" bIns="51816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spcAft>
                <a:spcPts val="907"/>
              </a:spcAft>
              <a:buNone/>
            </a:pPr>
            <a:r>
              <a:rPr lang="en-US" sz="8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us.argenx.com</a:t>
            </a:r>
            <a:r>
              <a:rPr lang="en-US" sz="800" b="1" dirty="0">
                <a:solidFill>
                  <a:schemeClr val="accent4"/>
                </a:solidFill>
                <a:latin typeface="Aptos" panose="020B0004020202020204" pitchFamily="34" charset="0"/>
              </a:rPr>
              <a:t>/</a:t>
            </a:r>
            <a:r>
              <a:rPr lang="en-US" sz="8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innovation#antibody</a:t>
            </a:r>
            <a:endParaRPr lang="en-BE" sz="80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3E925FEF-9066-33A1-2F1F-56FE2CE4EAF0}"/>
              </a:ext>
            </a:extLst>
          </p:cNvPr>
          <p:cNvSpPr txBox="1">
            <a:spLocks/>
          </p:cNvSpPr>
          <p:nvPr/>
        </p:nvSpPr>
        <p:spPr>
          <a:xfrm>
            <a:off x="405794" y="1035908"/>
            <a:ext cx="9183049" cy="638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b="1" kern="1200" spc="-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0" spc="0" dirty="0">
                <a:solidFill>
                  <a:schemeClr val="accent4"/>
                </a:solidFill>
                <a:latin typeface="Aptos" panose="020B0004020202020204" pitchFamily="34" charset="0"/>
              </a:rPr>
              <a:t>Developing Antibodies </a:t>
            </a:r>
            <a:r>
              <a:rPr lang="en-BE" sz="1800" b="0" spc="0">
                <a:solidFill>
                  <a:schemeClr val="accent4"/>
                </a:solidFill>
                <a:latin typeface="Aptos" panose="020B0004020202020204" pitchFamily="34" charset="0"/>
              </a:rPr>
              <a:t>to</a:t>
            </a:r>
            <a:r>
              <a:rPr lang="en-US" sz="1800" b="0" spc="0" dirty="0">
                <a:solidFill>
                  <a:schemeClr val="accent4"/>
                </a:solidFill>
                <a:latin typeface="Aptos" panose="020B0004020202020204" pitchFamily="34" charset="0"/>
              </a:rPr>
              <a:t> Novel Targets </a:t>
            </a:r>
            <a:r>
              <a:rPr lang="en-BE" sz="1800" b="0" spc="0">
                <a:solidFill>
                  <a:schemeClr val="accent4"/>
                </a:solidFill>
                <a:latin typeface="Aptos" panose="020B0004020202020204" pitchFamily="34" charset="0"/>
              </a:rPr>
              <a:t>via </a:t>
            </a:r>
            <a:r>
              <a:rPr lang="en-US" sz="1800" b="0" spc="0" dirty="0">
                <a:solidFill>
                  <a:schemeClr val="accent4"/>
                </a:solidFill>
                <a:latin typeface="Aptos" panose="020B0004020202020204" pitchFamily="34" charset="0"/>
              </a:rPr>
              <a:t>Co-creation</a:t>
            </a:r>
            <a:endParaRPr lang="en-US" sz="1050" b="0" spc="0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B2D2874F-BFFB-6B84-C93E-C98843C68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13" y="1786136"/>
            <a:ext cx="4331487" cy="969835"/>
          </a:xfrm>
          <a:ln>
            <a:noFill/>
          </a:ln>
        </p:spPr>
        <p:txBody>
          <a:bodyPr vert="horz" lIns="103632" tIns="51816" rIns="103632" bIns="51816" rtlCol="0" anchor="t"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tx2"/>
                </a:solidFill>
                <a:latin typeface="Aptos"/>
                <a:ea typeface="Calibri"/>
              </a:rPr>
              <a:t>argenx is a global immunology company </a:t>
            </a:r>
            <a:r>
              <a:rPr lang="en-US" sz="1200" b="1" dirty="0">
                <a:solidFill>
                  <a:schemeClr val="accent4"/>
                </a:solidFill>
                <a:latin typeface="Aptos"/>
                <a:ea typeface="Calibri"/>
              </a:rPr>
              <a:t>committed to improving the lives of those with severe autoimmune diseases. </a:t>
            </a:r>
            <a:r>
              <a:rPr lang="en-US" sz="1200" dirty="0">
                <a:solidFill>
                  <a:schemeClr val="tx2"/>
                </a:solidFill>
                <a:latin typeface="Aptos"/>
                <a:ea typeface="Calibri"/>
              </a:rPr>
              <a:t>We are developing a broad portfolio of</a:t>
            </a:r>
            <a:r>
              <a:rPr lang="en-BE" sz="1200" dirty="0">
                <a:solidFill>
                  <a:schemeClr val="tx2"/>
                </a:solidFill>
                <a:latin typeface="Aptos"/>
                <a:ea typeface="Calibri"/>
              </a:rPr>
              <a:t> a</a:t>
            </a:r>
            <a:r>
              <a:rPr lang="en-US" sz="1200" dirty="0">
                <a:solidFill>
                  <a:schemeClr val="tx2"/>
                </a:solidFill>
                <a:latin typeface="Aptos"/>
                <a:ea typeface="Calibri"/>
              </a:rPr>
              <a:t>nt</a:t>
            </a:r>
            <a:r>
              <a:rPr lang="en-BE" sz="1200" dirty="0">
                <a:solidFill>
                  <a:schemeClr val="tx2"/>
                </a:solidFill>
                <a:latin typeface="Aptos"/>
                <a:ea typeface="Calibri"/>
              </a:rPr>
              <a:t>ibody</a:t>
            </a:r>
            <a:r>
              <a:rPr lang="en-US" sz="1200" dirty="0">
                <a:solidFill>
                  <a:schemeClr val="tx2"/>
                </a:solidFill>
                <a:latin typeface="Aptos"/>
                <a:ea typeface="Calibri"/>
              </a:rPr>
              <a:t> therapies to novel targets, including the first approved neonatal Fc receptor (FcRn) blocker</a:t>
            </a:r>
            <a:endParaRPr lang="en-US" altLang="en-US" sz="1200" dirty="0">
              <a:solidFill>
                <a:schemeClr val="tx2"/>
              </a:solidFill>
              <a:latin typeface="Aptos"/>
              <a:ea typeface="Calibri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3FFA9A1-3B23-955B-13EE-11C831C95B5F}"/>
              </a:ext>
            </a:extLst>
          </p:cNvPr>
          <p:cNvSpPr txBox="1">
            <a:spLocks/>
          </p:cNvSpPr>
          <p:nvPr/>
        </p:nvSpPr>
        <p:spPr>
          <a:xfrm>
            <a:off x="5131771" y="1786136"/>
            <a:ext cx="4528759" cy="969835"/>
          </a:xfrm>
          <a:prstGeom prst="rect">
            <a:avLst/>
          </a:prstGeom>
          <a:ln>
            <a:noFill/>
          </a:ln>
        </p:spPr>
        <p:txBody>
          <a:bodyPr vert="horz" lIns="103632" tIns="51816" rIns="103632" bIns="51816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tx2"/>
                </a:solidFill>
                <a:latin typeface="Aptos"/>
              </a:rPr>
              <a:t>We are looking to </a:t>
            </a:r>
            <a:r>
              <a:rPr lang="en-US" sz="1200" b="1" dirty="0">
                <a:solidFill>
                  <a:schemeClr val="accent4"/>
                </a:solidFill>
                <a:latin typeface="Aptos"/>
              </a:rPr>
              <a:t>co-create with leading translational biologists and clinicians </a:t>
            </a:r>
            <a:r>
              <a:rPr lang="en-US" sz="1200" dirty="0">
                <a:solidFill>
                  <a:schemeClr val="tx2"/>
                </a:solidFill>
                <a:latin typeface="Aptos"/>
              </a:rPr>
              <a:t>to guide the discovery and development of novel therapeutics utilizing </a:t>
            </a:r>
            <a:r>
              <a:rPr lang="en-BE" sz="1200" dirty="0">
                <a:solidFill>
                  <a:schemeClr val="tx2"/>
                </a:solidFill>
                <a:latin typeface="Aptos"/>
              </a:rPr>
              <a:t>our</a:t>
            </a:r>
            <a:r>
              <a:rPr lang="en-US" sz="12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1200" b="1" dirty="0">
                <a:solidFill>
                  <a:schemeClr val="accent4"/>
                </a:solidFill>
                <a:latin typeface="Aptos"/>
              </a:rPr>
              <a:t>cutting-edge SIMPLE Antibody</a:t>
            </a:r>
            <a:r>
              <a:rPr lang="en-US" sz="1200" b="1" baseline="30000" dirty="0">
                <a:solidFill>
                  <a:schemeClr val="accent4"/>
                </a:solidFill>
                <a:latin typeface="Aptos"/>
              </a:rPr>
              <a:t>TM </a:t>
            </a:r>
            <a:r>
              <a:rPr lang="en-US" sz="1200" b="1" dirty="0">
                <a:solidFill>
                  <a:schemeClr val="accent4"/>
                </a:solidFill>
                <a:latin typeface="Aptos"/>
              </a:rPr>
              <a:t>Platform </a:t>
            </a:r>
            <a:r>
              <a:rPr lang="en-BE" sz="1200" b="1" dirty="0">
                <a:solidFill>
                  <a:schemeClr val="accent4"/>
                </a:solidFill>
                <a:latin typeface="Aptos"/>
              </a:rPr>
              <a:t>and</a:t>
            </a:r>
            <a:r>
              <a:rPr lang="en-US" sz="1200" b="1" dirty="0">
                <a:solidFill>
                  <a:schemeClr val="accent4"/>
                </a:solidFill>
                <a:latin typeface="Aptos"/>
              </a:rPr>
              <a:t> engineering </a:t>
            </a:r>
            <a:r>
              <a:rPr lang="en-BE" sz="1200" b="1" dirty="0">
                <a:solidFill>
                  <a:schemeClr val="accent4"/>
                </a:solidFill>
                <a:latin typeface="Aptos"/>
              </a:rPr>
              <a:t>technologies</a:t>
            </a:r>
            <a:endParaRPr lang="en-US" altLang="en-US" sz="1200" b="1" dirty="0">
              <a:solidFill>
                <a:schemeClr val="accent4"/>
              </a:solidFill>
              <a:latin typeface="Aptos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C5D2A-4802-7A3A-0F5E-E39BE7620DA9}"/>
              </a:ext>
            </a:extLst>
          </p:cNvPr>
          <p:cNvGrpSpPr>
            <a:grpSpLocks noChangeAspect="1"/>
          </p:cNvGrpSpPr>
          <p:nvPr/>
        </p:nvGrpSpPr>
        <p:grpSpPr>
          <a:xfrm>
            <a:off x="4469568" y="4199350"/>
            <a:ext cx="1279761" cy="1280160"/>
            <a:chOff x="4135935" y="3939858"/>
            <a:chExt cx="1874299" cy="187488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031F987-A810-C7AD-E542-DA2EB419D638}"/>
                </a:ext>
              </a:extLst>
            </p:cNvPr>
            <p:cNvSpPr/>
            <p:nvPr/>
          </p:nvSpPr>
          <p:spPr>
            <a:xfrm>
              <a:off x="4137714" y="3939858"/>
              <a:ext cx="1870740" cy="187488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bg1">
                  <a:alpha val="50000"/>
                </a:schemeClr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Graphic 5">
              <a:extLst>
                <a:ext uri="{FF2B5EF4-FFF2-40B4-BE49-F238E27FC236}">
                  <a16:creationId xmlns:a16="http://schemas.microsoft.com/office/drawing/2014/main" id="{D55A07B2-1120-F8DF-C086-29B57E49348D}"/>
                </a:ext>
              </a:extLst>
            </p:cNvPr>
            <p:cNvSpPr/>
            <p:nvPr/>
          </p:nvSpPr>
          <p:spPr>
            <a:xfrm rot="10800000">
              <a:off x="4135935" y="3940129"/>
              <a:ext cx="1874299" cy="1874342"/>
            </a:xfrm>
            <a:custGeom>
              <a:avLst/>
              <a:gdLst>
                <a:gd name="connsiteX0" fmla="*/ 937161 w 1874299"/>
                <a:gd name="connsiteY0" fmla="*/ 1874342 h 1874342"/>
                <a:gd name="connsiteX1" fmla="*/ 0 w 1874299"/>
                <a:gd name="connsiteY1" fmla="*/ 937181 h 1874342"/>
                <a:gd name="connsiteX2" fmla="*/ 910653 w 1874299"/>
                <a:gd name="connsiteY2" fmla="*/ 712 h 1874342"/>
                <a:gd name="connsiteX3" fmla="*/ 937150 w 1874299"/>
                <a:gd name="connsiteY3" fmla="*/ 14 h 1874342"/>
                <a:gd name="connsiteX4" fmla="*/ 963647 w 1874299"/>
                <a:gd name="connsiteY4" fmla="*/ 712 h 1874342"/>
                <a:gd name="connsiteX5" fmla="*/ 1874300 w 1874299"/>
                <a:gd name="connsiteY5" fmla="*/ 937181 h 1874342"/>
                <a:gd name="connsiteX6" fmla="*/ 937139 w 1874299"/>
                <a:gd name="connsiteY6" fmla="*/ 1874342 h 1874342"/>
                <a:gd name="connsiteX7" fmla="*/ 914848 w 1874299"/>
                <a:gd name="connsiteY7" fmla="*/ 1828321 h 1874342"/>
                <a:gd name="connsiteX8" fmla="*/ 914848 w 1874299"/>
                <a:gd name="connsiteY8" fmla="*/ 1383437 h 1874342"/>
                <a:gd name="connsiteX9" fmla="*/ 551564 w 1874299"/>
                <a:gd name="connsiteY9" fmla="*/ 1383437 h 1874342"/>
                <a:gd name="connsiteX10" fmla="*/ 625477 w 1874299"/>
                <a:gd name="connsiteY10" fmla="*/ 1574495 h 1874342"/>
                <a:gd name="connsiteX11" fmla="*/ 914859 w 1874299"/>
                <a:gd name="connsiteY11" fmla="*/ 1828310 h 1874342"/>
                <a:gd name="connsiteX12" fmla="*/ 959475 w 1874299"/>
                <a:gd name="connsiteY12" fmla="*/ 1828321 h 1874342"/>
                <a:gd name="connsiteX13" fmla="*/ 1248857 w 1874299"/>
                <a:gd name="connsiteY13" fmla="*/ 1574506 h 1874342"/>
                <a:gd name="connsiteX14" fmla="*/ 1322770 w 1874299"/>
                <a:gd name="connsiteY14" fmla="*/ 1383448 h 1874342"/>
                <a:gd name="connsiteX15" fmla="*/ 959486 w 1874299"/>
                <a:gd name="connsiteY15" fmla="*/ 1383448 h 1874342"/>
                <a:gd name="connsiteX16" fmla="*/ 759350 w 1874299"/>
                <a:gd name="connsiteY16" fmla="*/ 1812283 h 1874342"/>
                <a:gd name="connsiteX17" fmla="*/ 585726 w 1874299"/>
                <a:gd name="connsiteY17" fmla="*/ 1594728 h 1874342"/>
                <a:gd name="connsiteX18" fmla="*/ 504840 w 1874299"/>
                <a:gd name="connsiteY18" fmla="*/ 1383447 h 1874342"/>
                <a:gd name="connsiteX19" fmla="*/ 164561 w 1874299"/>
                <a:gd name="connsiteY19" fmla="*/ 1383447 h 1874342"/>
                <a:gd name="connsiteX20" fmla="*/ 759346 w 1874299"/>
                <a:gd name="connsiteY20" fmla="*/ 1812288 h 1874342"/>
                <a:gd name="connsiteX21" fmla="*/ 1114981 w 1874299"/>
                <a:gd name="connsiteY21" fmla="*/ 1812283 h 1874342"/>
                <a:gd name="connsiteX22" fmla="*/ 1709766 w 1874299"/>
                <a:gd name="connsiteY22" fmla="*/ 1383443 h 1874342"/>
                <a:gd name="connsiteX23" fmla="*/ 1369487 w 1874299"/>
                <a:gd name="connsiteY23" fmla="*/ 1383443 h 1874342"/>
                <a:gd name="connsiteX24" fmla="*/ 1288601 w 1874299"/>
                <a:gd name="connsiteY24" fmla="*/ 1594723 h 1874342"/>
                <a:gd name="connsiteX25" fmla="*/ 1114976 w 1874299"/>
                <a:gd name="connsiteY25" fmla="*/ 1812279 h 1874342"/>
                <a:gd name="connsiteX26" fmla="*/ 140155 w 1874299"/>
                <a:gd name="connsiteY26" fmla="*/ 1338816 h 1874342"/>
                <a:gd name="connsiteX27" fmla="*/ 492974 w 1874299"/>
                <a:gd name="connsiteY27" fmla="*/ 1338816 h 1874342"/>
                <a:gd name="connsiteX28" fmla="*/ 446254 w 1874299"/>
                <a:gd name="connsiteY28" fmla="*/ 959489 h 1874342"/>
                <a:gd name="connsiteX29" fmla="*/ 45305 w 1874299"/>
                <a:gd name="connsiteY29" fmla="*/ 959489 h 1874342"/>
                <a:gd name="connsiteX30" fmla="*/ 140137 w 1874299"/>
                <a:gd name="connsiteY30" fmla="*/ 1338816 h 1874342"/>
                <a:gd name="connsiteX31" fmla="*/ 539006 w 1874299"/>
                <a:gd name="connsiteY31" fmla="*/ 1338816 h 1874342"/>
                <a:gd name="connsiteX32" fmla="*/ 914852 w 1874299"/>
                <a:gd name="connsiteY32" fmla="*/ 1338816 h 1874342"/>
                <a:gd name="connsiteX33" fmla="*/ 914852 w 1874299"/>
                <a:gd name="connsiteY33" fmla="*/ 959489 h 1874342"/>
                <a:gd name="connsiteX34" fmla="*/ 490898 w 1874299"/>
                <a:gd name="connsiteY34" fmla="*/ 959489 h 1874342"/>
                <a:gd name="connsiteX35" fmla="*/ 539010 w 1874299"/>
                <a:gd name="connsiteY35" fmla="*/ 1338816 h 1874342"/>
                <a:gd name="connsiteX36" fmla="*/ 959479 w 1874299"/>
                <a:gd name="connsiteY36" fmla="*/ 1338816 h 1874342"/>
                <a:gd name="connsiteX37" fmla="*/ 1335325 w 1874299"/>
                <a:gd name="connsiteY37" fmla="*/ 1338816 h 1874342"/>
                <a:gd name="connsiteX38" fmla="*/ 1383437 w 1874299"/>
                <a:gd name="connsiteY38" fmla="*/ 959489 h 1874342"/>
                <a:gd name="connsiteX39" fmla="*/ 959483 w 1874299"/>
                <a:gd name="connsiteY39" fmla="*/ 959489 h 1874342"/>
                <a:gd name="connsiteX40" fmla="*/ 1381335 w 1874299"/>
                <a:gd name="connsiteY40" fmla="*/ 1338816 h 1874342"/>
                <a:gd name="connsiteX41" fmla="*/ 1734154 w 1874299"/>
                <a:gd name="connsiteY41" fmla="*/ 1338816 h 1874342"/>
                <a:gd name="connsiteX42" fmla="*/ 1828986 w 1874299"/>
                <a:gd name="connsiteY42" fmla="*/ 959489 h 1874342"/>
                <a:gd name="connsiteX43" fmla="*/ 1428037 w 1874299"/>
                <a:gd name="connsiteY43" fmla="*/ 959489 h 1874342"/>
                <a:gd name="connsiteX44" fmla="*/ 1381318 w 1874299"/>
                <a:gd name="connsiteY44" fmla="*/ 1338816 h 1874342"/>
                <a:gd name="connsiteX45" fmla="*/ 45323 w 1874299"/>
                <a:gd name="connsiteY45" fmla="*/ 914862 h 1874342"/>
                <a:gd name="connsiteX46" fmla="*/ 446272 w 1874299"/>
                <a:gd name="connsiteY46" fmla="*/ 914862 h 1874342"/>
                <a:gd name="connsiteX47" fmla="*/ 492991 w 1874299"/>
                <a:gd name="connsiteY47" fmla="*/ 535535 h 1874342"/>
                <a:gd name="connsiteX48" fmla="*/ 139459 w 1874299"/>
                <a:gd name="connsiteY48" fmla="*/ 535535 h 1874342"/>
                <a:gd name="connsiteX49" fmla="*/ 45323 w 1874299"/>
                <a:gd name="connsiteY49" fmla="*/ 914862 h 1874342"/>
                <a:gd name="connsiteX50" fmla="*/ 490898 w 1874299"/>
                <a:gd name="connsiteY50" fmla="*/ 914862 h 1874342"/>
                <a:gd name="connsiteX51" fmla="*/ 914852 w 1874299"/>
                <a:gd name="connsiteY51" fmla="*/ 914862 h 1874342"/>
                <a:gd name="connsiteX52" fmla="*/ 914852 w 1874299"/>
                <a:gd name="connsiteY52" fmla="*/ 535535 h 1874342"/>
                <a:gd name="connsiteX53" fmla="*/ 539006 w 1874299"/>
                <a:gd name="connsiteY53" fmla="*/ 535535 h 1874342"/>
                <a:gd name="connsiteX54" fmla="*/ 490894 w 1874299"/>
                <a:gd name="connsiteY54" fmla="*/ 914862 h 1874342"/>
                <a:gd name="connsiteX55" fmla="*/ 959479 w 1874299"/>
                <a:gd name="connsiteY55" fmla="*/ 914862 h 1874342"/>
                <a:gd name="connsiteX56" fmla="*/ 1383433 w 1874299"/>
                <a:gd name="connsiteY56" fmla="*/ 914862 h 1874342"/>
                <a:gd name="connsiteX57" fmla="*/ 1335321 w 1874299"/>
                <a:gd name="connsiteY57" fmla="*/ 535535 h 1874342"/>
                <a:gd name="connsiteX58" fmla="*/ 959475 w 1874299"/>
                <a:gd name="connsiteY58" fmla="*/ 535535 h 1874342"/>
                <a:gd name="connsiteX59" fmla="*/ 1428060 w 1874299"/>
                <a:gd name="connsiteY59" fmla="*/ 914862 h 1874342"/>
                <a:gd name="connsiteX60" fmla="*/ 1829008 w 1874299"/>
                <a:gd name="connsiteY60" fmla="*/ 914862 h 1874342"/>
                <a:gd name="connsiteX61" fmla="*/ 1734873 w 1874299"/>
                <a:gd name="connsiteY61" fmla="*/ 535535 h 1874342"/>
                <a:gd name="connsiteX62" fmla="*/ 1381340 w 1874299"/>
                <a:gd name="connsiteY62" fmla="*/ 535535 h 1874342"/>
                <a:gd name="connsiteX63" fmla="*/ 1428060 w 1874299"/>
                <a:gd name="connsiteY63" fmla="*/ 914862 h 1874342"/>
                <a:gd name="connsiteX64" fmla="*/ 163874 w 1874299"/>
                <a:gd name="connsiteY64" fmla="*/ 490908 h 1874342"/>
                <a:gd name="connsiteX65" fmla="*/ 504844 w 1874299"/>
                <a:gd name="connsiteY65" fmla="*/ 490908 h 1874342"/>
                <a:gd name="connsiteX66" fmla="*/ 585730 w 1874299"/>
                <a:gd name="connsiteY66" fmla="*/ 280326 h 1874342"/>
                <a:gd name="connsiteX67" fmla="*/ 759355 w 1874299"/>
                <a:gd name="connsiteY67" fmla="*/ 62074 h 1874342"/>
                <a:gd name="connsiteX68" fmla="*/ 163856 w 1874299"/>
                <a:gd name="connsiteY68" fmla="*/ 490915 h 1874342"/>
                <a:gd name="connsiteX69" fmla="*/ 551568 w 1874299"/>
                <a:gd name="connsiteY69" fmla="*/ 490908 h 1874342"/>
                <a:gd name="connsiteX70" fmla="*/ 914852 w 1874299"/>
                <a:gd name="connsiteY70" fmla="*/ 490908 h 1874342"/>
                <a:gd name="connsiteX71" fmla="*/ 914852 w 1874299"/>
                <a:gd name="connsiteY71" fmla="*/ 45333 h 1874342"/>
                <a:gd name="connsiteX72" fmla="*/ 625470 w 1874299"/>
                <a:gd name="connsiteY72" fmla="*/ 300553 h 1874342"/>
                <a:gd name="connsiteX73" fmla="*/ 551557 w 1874299"/>
                <a:gd name="connsiteY73" fmla="*/ 490913 h 1874342"/>
                <a:gd name="connsiteX74" fmla="*/ 959479 w 1874299"/>
                <a:gd name="connsiteY74" fmla="*/ 490908 h 1874342"/>
                <a:gd name="connsiteX75" fmla="*/ 1322763 w 1874299"/>
                <a:gd name="connsiteY75" fmla="*/ 490908 h 1874342"/>
                <a:gd name="connsiteX76" fmla="*/ 1248850 w 1874299"/>
                <a:gd name="connsiteY76" fmla="*/ 300548 h 1874342"/>
                <a:gd name="connsiteX77" fmla="*/ 959468 w 1874299"/>
                <a:gd name="connsiteY77" fmla="*/ 45328 h 1874342"/>
                <a:gd name="connsiteX78" fmla="*/ 1369487 w 1874299"/>
                <a:gd name="connsiteY78" fmla="*/ 490908 h 1874342"/>
                <a:gd name="connsiteX79" fmla="*/ 1710457 w 1874299"/>
                <a:gd name="connsiteY79" fmla="*/ 490908 h 1874342"/>
                <a:gd name="connsiteX80" fmla="*/ 1114959 w 1874299"/>
                <a:gd name="connsiteY80" fmla="*/ 62068 h 1874342"/>
                <a:gd name="connsiteX81" fmla="*/ 1288583 w 1874299"/>
                <a:gd name="connsiteY81" fmla="*/ 280319 h 1874342"/>
                <a:gd name="connsiteX82" fmla="*/ 1369469 w 1874299"/>
                <a:gd name="connsiteY82" fmla="*/ 490901 h 187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874299" h="1874342">
                  <a:moveTo>
                    <a:pt x="937161" y="1874342"/>
                  </a:moveTo>
                  <a:cubicBezTo>
                    <a:pt x="419848" y="1874342"/>
                    <a:pt x="0" y="1454494"/>
                    <a:pt x="0" y="937181"/>
                  </a:cubicBezTo>
                  <a:cubicBezTo>
                    <a:pt x="0" y="428771"/>
                    <a:pt x="405657" y="14836"/>
                    <a:pt x="910653" y="712"/>
                  </a:cubicBezTo>
                  <a:cubicBezTo>
                    <a:pt x="919369" y="-160"/>
                    <a:pt x="928347" y="14"/>
                    <a:pt x="937150" y="14"/>
                  </a:cubicBezTo>
                  <a:cubicBezTo>
                    <a:pt x="945953" y="14"/>
                    <a:pt x="954931" y="-160"/>
                    <a:pt x="963647" y="712"/>
                  </a:cubicBezTo>
                  <a:cubicBezTo>
                    <a:pt x="1468665" y="14832"/>
                    <a:pt x="1874300" y="428771"/>
                    <a:pt x="1874300" y="937181"/>
                  </a:cubicBezTo>
                  <a:cubicBezTo>
                    <a:pt x="1874300" y="1454494"/>
                    <a:pt x="1454452" y="1874342"/>
                    <a:pt x="937139" y="1874342"/>
                  </a:cubicBezTo>
                  <a:close/>
                  <a:moveTo>
                    <a:pt x="914848" y="1828321"/>
                  </a:moveTo>
                  <a:lnTo>
                    <a:pt x="914848" y="1383437"/>
                  </a:lnTo>
                  <a:lnTo>
                    <a:pt x="551564" y="1383437"/>
                  </a:lnTo>
                  <a:cubicBezTo>
                    <a:pt x="571960" y="1453688"/>
                    <a:pt x="596713" y="1518277"/>
                    <a:pt x="625477" y="1574495"/>
                  </a:cubicBezTo>
                  <a:cubicBezTo>
                    <a:pt x="702965" y="1725896"/>
                    <a:pt x="805378" y="1817421"/>
                    <a:pt x="914859" y="1828310"/>
                  </a:cubicBezTo>
                  <a:close/>
                  <a:moveTo>
                    <a:pt x="959475" y="1828321"/>
                  </a:moveTo>
                  <a:cubicBezTo>
                    <a:pt x="1068948" y="1817426"/>
                    <a:pt x="1171364" y="1725907"/>
                    <a:pt x="1248857" y="1574506"/>
                  </a:cubicBezTo>
                  <a:cubicBezTo>
                    <a:pt x="1277621" y="1518288"/>
                    <a:pt x="1302373" y="1453700"/>
                    <a:pt x="1322770" y="1383448"/>
                  </a:cubicBezTo>
                  <a:lnTo>
                    <a:pt x="959486" y="1383448"/>
                  </a:lnTo>
                  <a:close/>
                  <a:moveTo>
                    <a:pt x="759350" y="1812283"/>
                  </a:moveTo>
                  <a:cubicBezTo>
                    <a:pt x="692410" y="1763473"/>
                    <a:pt x="633664" y="1688252"/>
                    <a:pt x="585726" y="1594728"/>
                  </a:cubicBezTo>
                  <a:cubicBezTo>
                    <a:pt x="553737" y="1532233"/>
                    <a:pt x="526631" y="1460935"/>
                    <a:pt x="504840" y="1383447"/>
                  </a:cubicBezTo>
                  <a:lnTo>
                    <a:pt x="164561" y="1383447"/>
                  </a:lnTo>
                  <a:cubicBezTo>
                    <a:pt x="290422" y="1600741"/>
                    <a:pt x="505197" y="1760945"/>
                    <a:pt x="759346" y="1812288"/>
                  </a:cubicBezTo>
                  <a:close/>
                  <a:moveTo>
                    <a:pt x="1114981" y="1812283"/>
                  </a:moveTo>
                  <a:cubicBezTo>
                    <a:pt x="1369152" y="1760945"/>
                    <a:pt x="1583918" y="1600741"/>
                    <a:pt x="1709766" y="1383443"/>
                  </a:cubicBezTo>
                  <a:lnTo>
                    <a:pt x="1369487" y="1383443"/>
                  </a:lnTo>
                  <a:cubicBezTo>
                    <a:pt x="1347697" y="1460930"/>
                    <a:pt x="1320589" y="1532228"/>
                    <a:pt x="1288601" y="1594723"/>
                  </a:cubicBezTo>
                  <a:cubicBezTo>
                    <a:pt x="1240663" y="1688248"/>
                    <a:pt x="1181916" y="1763468"/>
                    <a:pt x="1114976" y="1812279"/>
                  </a:cubicBezTo>
                  <a:close/>
                  <a:moveTo>
                    <a:pt x="140155" y="1338816"/>
                  </a:moveTo>
                  <a:lnTo>
                    <a:pt x="492974" y="1338816"/>
                  </a:lnTo>
                  <a:cubicBezTo>
                    <a:pt x="464560" y="1223152"/>
                    <a:pt x="447912" y="1095020"/>
                    <a:pt x="446254" y="959489"/>
                  </a:cubicBezTo>
                  <a:lnTo>
                    <a:pt x="45305" y="959489"/>
                  </a:lnTo>
                  <a:cubicBezTo>
                    <a:pt x="48704" y="1095723"/>
                    <a:pt x="82350" y="1224371"/>
                    <a:pt x="140137" y="1338816"/>
                  </a:cubicBezTo>
                  <a:close/>
                  <a:moveTo>
                    <a:pt x="539006" y="1338816"/>
                  </a:moveTo>
                  <a:lnTo>
                    <a:pt x="914852" y="1338816"/>
                  </a:lnTo>
                  <a:lnTo>
                    <a:pt x="914852" y="959489"/>
                  </a:lnTo>
                  <a:lnTo>
                    <a:pt x="490898" y="959489"/>
                  </a:lnTo>
                  <a:cubicBezTo>
                    <a:pt x="492642" y="1095636"/>
                    <a:pt x="509900" y="1224281"/>
                    <a:pt x="539010" y="1338816"/>
                  </a:cubicBezTo>
                  <a:close/>
                  <a:moveTo>
                    <a:pt x="959479" y="1338816"/>
                  </a:moveTo>
                  <a:lnTo>
                    <a:pt x="1335325" y="1338816"/>
                  </a:lnTo>
                  <a:cubicBezTo>
                    <a:pt x="1364438" y="1224286"/>
                    <a:pt x="1381695" y="1095645"/>
                    <a:pt x="1383437" y="959489"/>
                  </a:cubicBezTo>
                  <a:lnTo>
                    <a:pt x="959483" y="959489"/>
                  </a:lnTo>
                  <a:close/>
                  <a:moveTo>
                    <a:pt x="1381335" y="1338816"/>
                  </a:moveTo>
                  <a:lnTo>
                    <a:pt x="1734154" y="1338816"/>
                  </a:lnTo>
                  <a:cubicBezTo>
                    <a:pt x="1791941" y="1224373"/>
                    <a:pt x="1825588" y="1095712"/>
                    <a:pt x="1828986" y="959489"/>
                  </a:cubicBezTo>
                  <a:lnTo>
                    <a:pt x="1428037" y="959489"/>
                  </a:lnTo>
                  <a:cubicBezTo>
                    <a:pt x="1426381" y="1095025"/>
                    <a:pt x="1409733" y="1223143"/>
                    <a:pt x="1381318" y="1338816"/>
                  </a:cubicBezTo>
                  <a:close/>
                  <a:moveTo>
                    <a:pt x="45323" y="914862"/>
                  </a:moveTo>
                  <a:lnTo>
                    <a:pt x="446272" y="914862"/>
                  </a:lnTo>
                  <a:cubicBezTo>
                    <a:pt x="447841" y="779413"/>
                    <a:pt x="464576" y="650940"/>
                    <a:pt x="492991" y="535535"/>
                  </a:cubicBezTo>
                  <a:lnTo>
                    <a:pt x="139459" y="535535"/>
                  </a:lnTo>
                  <a:cubicBezTo>
                    <a:pt x="81845" y="649891"/>
                    <a:pt x="48636" y="778884"/>
                    <a:pt x="45323" y="914862"/>
                  </a:cubicBezTo>
                  <a:close/>
                  <a:moveTo>
                    <a:pt x="490898" y="914862"/>
                  </a:moveTo>
                  <a:lnTo>
                    <a:pt x="914852" y="914862"/>
                  </a:lnTo>
                  <a:lnTo>
                    <a:pt x="914852" y="535535"/>
                  </a:lnTo>
                  <a:lnTo>
                    <a:pt x="539006" y="535535"/>
                  </a:lnTo>
                  <a:cubicBezTo>
                    <a:pt x="509894" y="649978"/>
                    <a:pt x="492550" y="778550"/>
                    <a:pt x="490894" y="914862"/>
                  </a:cubicBezTo>
                  <a:close/>
                  <a:moveTo>
                    <a:pt x="959479" y="914862"/>
                  </a:moveTo>
                  <a:lnTo>
                    <a:pt x="1383433" y="914862"/>
                  </a:lnTo>
                  <a:cubicBezTo>
                    <a:pt x="1381777" y="778541"/>
                    <a:pt x="1364432" y="649980"/>
                    <a:pt x="1335321" y="535535"/>
                  </a:cubicBezTo>
                  <a:lnTo>
                    <a:pt x="959475" y="535535"/>
                  </a:lnTo>
                  <a:close/>
                  <a:moveTo>
                    <a:pt x="1428060" y="914862"/>
                  </a:moveTo>
                  <a:lnTo>
                    <a:pt x="1829008" y="914862"/>
                  </a:lnTo>
                  <a:cubicBezTo>
                    <a:pt x="1825696" y="778889"/>
                    <a:pt x="1792488" y="649891"/>
                    <a:pt x="1734873" y="535535"/>
                  </a:cubicBezTo>
                  <a:lnTo>
                    <a:pt x="1381340" y="535535"/>
                  </a:lnTo>
                  <a:cubicBezTo>
                    <a:pt x="1409754" y="650937"/>
                    <a:pt x="1426489" y="779420"/>
                    <a:pt x="1428060" y="914862"/>
                  </a:cubicBezTo>
                  <a:close/>
                  <a:moveTo>
                    <a:pt x="163874" y="490908"/>
                  </a:moveTo>
                  <a:lnTo>
                    <a:pt x="504844" y="490908"/>
                  </a:lnTo>
                  <a:cubicBezTo>
                    <a:pt x="526635" y="413508"/>
                    <a:pt x="553742" y="342821"/>
                    <a:pt x="585730" y="280326"/>
                  </a:cubicBezTo>
                  <a:cubicBezTo>
                    <a:pt x="633668" y="186802"/>
                    <a:pt x="692415" y="111059"/>
                    <a:pt x="759355" y="62074"/>
                  </a:cubicBezTo>
                  <a:cubicBezTo>
                    <a:pt x="504849" y="113500"/>
                    <a:pt x="289726" y="273179"/>
                    <a:pt x="163856" y="490915"/>
                  </a:cubicBezTo>
                  <a:close/>
                  <a:moveTo>
                    <a:pt x="551568" y="490908"/>
                  </a:moveTo>
                  <a:lnTo>
                    <a:pt x="914852" y="490908"/>
                  </a:lnTo>
                  <a:lnTo>
                    <a:pt x="914852" y="45333"/>
                  </a:lnTo>
                  <a:cubicBezTo>
                    <a:pt x="805378" y="56315"/>
                    <a:pt x="702962" y="149141"/>
                    <a:pt x="625470" y="300553"/>
                  </a:cubicBezTo>
                  <a:cubicBezTo>
                    <a:pt x="596706" y="356771"/>
                    <a:pt x="571954" y="420835"/>
                    <a:pt x="551557" y="490913"/>
                  </a:cubicBezTo>
                  <a:close/>
                  <a:moveTo>
                    <a:pt x="959479" y="490908"/>
                  </a:moveTo>
                  <a:lnTo>
                    <a:pt x="1322763" y="490908"/>
                  </a:lnTo>
                  <a:cubicBezTo>
                    <a:pt x="1302367" y="420831"/>
                    <a:pt x="1277614" y="356767"/>
                    <a:pt x="1248850" y="300548"/>
                  </a:cubicBezTo>
                  <a:cubicBezTo>
                    <a:pt x="1171362" y="149148"/>
                    <a:pt x="1068948" y="56329"/>
                    <a:pt x="959468" y="45328"/>
                  </a:cubicBezTo>
                  <a:close/>
                  <a:moveTo>
                    <a:pt x="1369487" y="490908"/>
                  </a:moveTo>
                  <a:lnTo>
                    <a:pt x="1710457" y="490908"/>
                  </a:lnTo>
                  <a:cubicBezTo>
                    <a:pt x="1584597" y="273179"/>
                    <a:pt x="1369487" y="113500"/>
                    <a:pt x="1114959" y="62068"/>
                  </a:cubicBezTo>
                  <a:cubicBezTo>
                    <a:pt x="1181899" y="111052"/>
                    <a:pt x="1240645" y="186795"/>
                    <a:pt x="1288583" y="280319"/>
                  </a:cubicBezTo>
                  <a:cubicBezTo>
                    <a:pt x="1320572" y="342814"/>
                    <a:pt x="1347678" y="413503"/>
                    <a:pt x="1369469" y="4909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9000">
                  <a:schemeClr val="accent4"/>
                </a:gs>
              </a:gsLst>
              <a:path path="circle">
                <a:fillToRect l="100000" t="100000"/>
              </a:path>
              <a:tileRect r="-100000" b="-100000"/>
            </a:gradFill>
            <a:ln w="22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84CFA05-F1D8-8282-E2A5-29DBBB6B0D69}"/>
                </a:ext>
              </a:extLst>
            </p:cNvPr>
            <p:cNvSpPr/>
            <p:nvPr/>
          </p:nvSpPr>
          <p:spPr>
            <a:xfrm>
              <a:off x="4473245" y="4277461"/>
              <a:ext cx="1199678" cy="1199678"/>
            </a:xfrm>
            <a:prstGeom prst="ellipse">
              <a:avLst/>
            </a:prstGeom>
            <a:noFill/>
            <a:ln w="1270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51643C-D45A-1A3B-7099-AB1FD6BE5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19" r="19219"/>
            <a:stretch/>
          </p:blipFill>
          <p:spPr>
            <a:xfrm>
              <a:off x="4473424" y="4278220"/>
              <a:ext cx="1199320" cy="1198160"/>
            </a:xfrm>
            <a:prstGeom prst="ellipse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28FB674-57FF-11A0-5DA6-9324B064BA2E}"/>
              </a:ext>
            </a:extLst>
          </p:cNvPr>
          <p:cNvSpPr txBox="1"/>
          <p:nvPr/>
        </p:nvSpPr>
        <p:spPr>
          <a:xfrm>
            <a:off x="0" y="7581670"/>
            <a:ext cx="1005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u="none" strike="noStrike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MED-US-NON-2400034</a:t>
            </a:r>
            <a:endParaRPr lang="en-US" sz="600" dirty="0">
              <a:solidFill>
                <a:schemeClr val="accent2"/>
              </a:solidFill>
              <a:latin typeface="Aptos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11C7DA-17B3-52A4-0583-AB34345E13A4}"/>
              </a:ext>
            </a:extLst>
          </p:cNvPr>
          <p:cNvSpPr txBox="1"/>
          <p:nvPr/>
        </p:nvSpPr>
        <p:spPr>
          <a:xfrm>
            <a:off x="7537622" y="7581670"/>
            <a:ext cx="2520778" cy="19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0" i="0" u="none" strike="noStrike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©2024 </a:t>
            </a:r>
            <a:r>
              <a:rPr lang="en-US" sz="600" b="0" i="0" u="none" strike="noStrike" dirty="0" err="1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argenx</a:t>
            </a:r>
            <a:r>
              <a:rPr lang="en-US" sz="600" b="0" i="0" u="none" strike="noStrike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   </a:t>
            </a:r>
            <a:r>
              <a:rPr lang="en-US" sz="600" dirty="0">
                <a:solidFill>
                  <a:schemeClr val="accent2"/>
                </a:solidFill>
                <a:latin typeface="Aptos" panose="020B0004020202020204" pitchFamily="34" charset="0"/>
              </a:rPr>
              <a:t>June </a:t>
            </a:r>
            <a:r>
              <a:rPr lang="en-US" sz="600" b="0" i="0" u="none" strike="noStrike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2024   V2.0</a:t>
            </a:r>
            <a:endParaRPr lang="en-US" sz="600" dirty="0">
              <a:solidFill>
                <a:schemeClr val="accent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78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2013 - 2022 Theme">
  <a:themeElements>
    <a:clrScheme name="argenx UNITE 2024">
      <a:dk1>
        <a:srgbClr val="2E2F2E"/>
      </a:dk1>
      <a:lt1>
        <a:srgbClr val="FFFFFF"/>
      </a:lt1>
      <a:dk2>
        <a:srgbClr val="052840"/>
      </a:dk2>
      <a:lt2>
        <a:srgbClr val="F2F2F2"/>
      </a:lt2>
      <a:accent1>
        <a:srgbClr val="91C453"/>
      </a:accent1>
      <a:accent2>
        <a:srgbClr val="0C426E"/>
      </a:accent2>
      <a:accent3>
        <a:srgbClr val="98C6D9"/>
      </a:accent3>
      <a:accent4>
        <a:srgbClr val="006F3C"/>
      </a:accent4>
      <a:accent5>
        <a:srgbClr val="025C92"/>
      </a:accent5>
      <a:accent6>
        <a:srgbClr val="D4DEDD"/>
      </a:accent6>
      <a:hlink>
        <a:srgbClr val="025C92"/>
      </a:hlink>
      <a:folHlink>
        <a:srgbClr val="025C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DDD4E20-17A2-424A-BA40-5E8825A702D0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C35A1AF2166F4C80CAE2ADE7CCC60C" ma:contentTypeVersion="16" ma:contentTypeDescription="Create a new document." ma:contentTypeScope="" ma:versionID="b80a5ddfa72491f29a2f749b20bc45a3">
  <xsd:schema xmlns:xsd="http://www.w3.org/2001/XMLSchema" xmlns:xs="http://www.w3.org/2001/XMLSchema" xmlns:p="http://schemas.microsoft.com/office/2006/metadata/properties" xmlns:ns2="0451ed6b-e5f6-4368-bce8-7c37ea2240a2" xmlns:ns3="a364f431-e4c1-4180-9070-7b91b489e6ab" targetNamespace="http://schemas.microsoft.com/office/2006/metadata/properties" ma:root="true" ma:fieldsID="a1336a6e1c4c40a3b97322ee9400f487" ns2:_="" ns3:_="">
    <xsd:import namespace="0451ed6b-e5f6-4368-bce8-7c37ea2240a2"/>
    <xsd:import namespace="a364f431-e4c1-4180-9070-7b91b489e6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51ed6b-e5f6-4368-bce8-7c37ea2240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e2c3530-65fe-46ac-83e0-4e2df20002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4f431-e4c1-4180-9070-7b91b489e6a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bd1dd52-02e4-4e26-b1aa-4a45d82fc0e2}" ma:internalName="TaxCatchAll" ma:showField="CatchAllData" ma:web="a364f431-e4c1-4180-9070-7b91b489e6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51ed6b-e5f6-4368-bce8-7c37ea2240a2">
      <Terms xmlns="http://schemas.microsoft.com/office/infopath/2007/PartnerControls"/>
    </lcf76f155ced4ddcb4097134ff3c332f>
    <TaxCatchAll xmlns="a364f431-e4c1-4180-9070-7b91b489e6ab" xsi:nil="true"/>
  </documentManagement>
</p:properties>
</file>

<file path=customXml/itemProps1.xml><?xml version="1.0" encoding="utf-8"?>
<ds:datastoreItem xmlns:ds="http://schemas.openxmlformats.org/officeDocument/2006/customXml" ds:itemID="{AC1B1BD9-3F4E-4B81-A8F2-0121378A3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7454A9-5A81-4CC5-B4E9-1D6CD261F513}">
  <ds:schemaRefs>
    <ds:schemaRef ds:uri="0451ed6b-e5f6-4368-bce8-7c37ea2240a2"/>
    <ds:schemaRef ds:uri="a364f431-e4c1-4180-9070-7b91b489e6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DF94679-50C0-4705-BA6A-6AC11AE175E7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451ed6b-e5f6-4368-bce8-7c37ea2240a2"/>
    <ds:schemaRef ds:uri="a364f431-e4c1-4180-9070-7b91b489e6ab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179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2013 - 2022 Theme</vt:lpstr>
      <vt:lpstr>Immunology Innovation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DelGiacco</dc:creator>
  <cp:lastModifiedBy>Michelle Azhdam</cp:lastModifiedBy>
  <cp:revision>25</cp:revision>
  <dcterms:created xsi:type="dcterms:W3CDTF">2023-12-10T19:21:21Z</dcterms:created>
  <dcterms:modified xsi:type="dcterms:W3CDTF">2025-10-20T18:17:24Z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0x0101007FC35A1AF2166F4C80CAE2ADE7CCC60C</vt:lpwstr>
  </property>
  <property fmtid="{D5CDD505-2E9C-101B-9397-08002B2CF9AE}" pid="3" name="MediaServiceImageTags">
    <vt:lpwstr/>
  </property>
</Properties>
</file>